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Poppins"/>
      <p:regular r:id="rId36"/>
      <p:bold r:id="rId37"/>
      <p:italic r:id="rId38"/>
      <p:boldItalic r:id="rId39"/>
    </p:embeddedFont>
    <p:embeddedFont>
      <p:font typeface="Manrope"/>
      <p:regular r:id="rId40"/>
      <p:bold r:id="rId41"/>
    </p:embeddedFont>
    <p:embeddedFont>
      <p:font typeface="Poppins Light"/>
      <p:regular r:id="rId42"/>
      <p:bold r:id="rId43"/>
      <p:italic r:id="rId44"/>
      <p:boldItalic r:id="rId45"/>
    </p:embeddedFont>
    <p:embeddedFont>
      <p:font typeface="Poppins SemiBold"/>
      <p:regular r:id="rId46"/>
      <p:bold r:id="rId47"/>
      <p:italic r:id="rId48"/>
      <p:boldItalic r:id="rId49"/>
    </p:embeddedFont>
    <p:embeddedFont>
      <p:font typeface="DM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nrope-regular.fntdata"/><Relationship Id="rId42" Type="http://schemas.openxmlformats.org/officeDocument/2006/relationships/font" Target="fonts/PoppinsLight-regular.fntdata"/><Relationship Id="rId41" Type="http://schemas.openxmlformats.org/officeDocument/2006/relationships/font" Target="fonts/Manrope-bold.fntdata"/><Relationship Id="rId44" Type="http://schemas.openxmlformats.org/officeDocument/2006/relationships/font" Target="fonts/PoppinsLight-italic.fntdata"/><Relationship Id="rId43" Type="http://schemas.openxmlformats.org/officeDocument/2006/relationships/font" Target="fonts/PoppinsLight-bold.fntdata"/><Relationship Id="rId46" Type="http://schemas.openxmlformats.org/officeDocument/2006/relationships/font" Target="fonts/PoppinsSemiBold-regular.fntdata"/><Relationship Id="rId45" Type="http://schemas.openxmlformats.org/officeDocument/2006/relationships/font" Target="fonts/Poppins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oppinsSemiBold-italic.fntdata"/><Relationship Id="rId47" Type="http://schemas.openxmlformats.org/officeDocument/2006/relationships/font" Target="fonts/PoppinsSemiBold-bold.fntdata"/><Relationship Id="rId49" Type="http://schemas.openxmlformats.org/officeDocument/2006/relationships/font" Target="fonts/Poppins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Poppins-bold.fntdata"/><Relationship Id="rId36" Type="http://schemas.openxmlformats.org/officeDocument/2006/relationships/font" Target="fonts/Poppins-regular.fntdata"/><Relationship Id="rId39" Type="http://schemas.openxmlformats.org/officeDocument/2006/relationships/font" Target="fonts/Poppins-boldItalic.fntdata"/><Relationship Id="rId38" Type="http://schemas.openxmlformats.org/officeDocument/2006/relationships/font" Target="fonts/Poppi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b0fe0cdc9_2_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3b0fe0cdc9_2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d0bc3644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d0bc3644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c2e1bd4f5_0_1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3c2e1bd4f5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c2e1bd4f5_0_1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3c2e1bd4f5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c2e1bd4f5_0_1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3c2e1bd4f5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c2e1bd4f5_0_7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3c2e1bd4f5_0_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c2e1bd4f5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13c2e1bd4f5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3c2e1bd4f5_0_6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3c2e1bd4f5_0_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c2e1bd4f5_0_7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13c2e1bd4f5_0_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c2e1bd4f5_0_7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13c2e1bd4f5_0_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c2e1bd4f5_0_8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13c2e1bd4f5_0_8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c2e1bd4f5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3c2e1bd4f5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c2e1bd4f5_0_8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13c2e1bd4f5_0_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c2e1bd4f5_0_8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13c2e1bd4f5_0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3c3bf9e52f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3c3bf9e52f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b0fe0cdc9_2_29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13b0fe0cdc9_2_2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b0fe0cdc9_2_17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13b0fe0cdc9_2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c3bf9e52f_0_1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13c3bf9e52f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c2e1bd4f5_0_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13c2e1bd4f5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c2e1bd4f5_0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3c2e1bd4f5_0_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c2e1bd4f5_0_1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3c2e1bd4f5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3c3bf9e52f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3c3bf9e52f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c2e1bd4f5_0_1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3c2e1bd4f5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d0bc3644b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3d0bc3644b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d0bc3644b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3d0bc3644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mon.com/" TargetMode="External"/><Relationship Id="rId4" Type="http://schemas.openxmlformats.org/officeDocument/2006/relationships/image" Target="../media/image6.png"/><Relationship Id="rId9" Type="http://schemas.openxmlformats.org/officeDocument/2006/relationships/image" Target="../media/image2.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1.png"/><Relationship Id="rId8"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showMasterSp="0">
  <p:cSld name="PPTMON 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1"/>
            <a:ext cx="4371975" cy="1816132"/>
          </a:xfrm>
          <a:prstGeom prst="rect">
            <a:avLst/>
          </a:prstGeom>
          <a:noFill/>
          <a:ln>
            <a:noFill/>
          </a:ln>
        </p:spPr>
      </p:pic>
      <p:pic>
        <p:nvPicPr>
          <p:cNvPr id="55" name="Google Shape;55;p14"/>
          <p:cNvPicPr preferRelativeResize="0"/>
          <p:nvPr/>
        </p:nvPicPr>
        <p:blipFill rotWithShape="1">
          <a:blip r:embed="rId2">
            <a:alphaModFix/>
          </a:blip>
          <a:srcRect b="0" l="0" r="0" t="0"/>
          <a:stretch/>
        </p:blipFill>
        <p:spPr>
          <a:xfrm rot="10800000">
            <a:off x="4772025" y="3327368"/>
            <a:ext cx="4371975" cy="1816132"/>
          </a:xfrm>
          <a:prstGeom prst="rect">
            <a:avLst/>
          </a:prstGeom>
          <a:noFill/>
          <a:ln>
            <a:noFill/>
          </a:ln>
        </p:spPr>
      </p:pic>
      <p:pic>
        <p:nvPicPr>
          <p:cNvPr id="56" name="Google Shape;56;p14">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57" name="Google Shape;57;p14">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8" name="Google Shape;58;p14"/>
          <p:cNvPicPr preferRelativeResize="0"/>
          <p:nvPr/>
        </p:nvPicPr>
        <p:blipFill rotWithShape="1">
          <a:blip r:embed="rId7">
            <a:alphaModFix/>
          </a:blip>
          <a:srcRect b="7" l="1" r="1" t="8"/>
          <a:stretch/>
        </p:blipFill>
        <p:spPr>
          <a:xfrm>
            <a:off x="5825260" y="66917"/>
            <a:ext cx="3318740" cy="2844266"/>
          </a:xfrm>
          <a:prstGeom prst="rect">
            <a:avLst/>
          </a:prstGeom>
          <a:noFill/>
          <a:ln>
            <a:noFill/>
          </a:ln>
        </p:spPr>
      </p:pic>
      <p:pic>
        <p:nvPicPr>
          <p:cNvPr id="59" name="Google Shape;59;p14"/>
          <p:cNvPicPr preferRelativeResize="0"/>
          <p:nvPr/>
        </p:nvPicPr>
        <p:blipFill rotWithShape="1">
          <a:blip r:embed="rId8">
            <a:alphaModFix/>
          </a:blip>
          <a:srcRect b="0" l="0" r="0" t="0"/>
          <a:stretch/>
        </p:blipFill>
        <p:spPr>
          <a:xfrm>
            <a:off x="4715373" y="1930117"/>
            <a:ext cx="1773666" cy="2844754"/>
          </a:xfrm>
          <a:prstGeom prst="rect">
            <a:avLst/>
          </a:prstGeom>
          <a:noFill/>
          <a:ln>
            <a:noFill/>
          </a:ln>
        </p:spPr>
      </p:pic>
      <p:pic>
        <p:nvPicPr>
          <p:cNvPr id="60" name="Google Shape;60;p14"/>
          <p:cNvPicPr preferRelativeResize="0"/>
          <p:nvPr/>
        </p:nvPicPr>
        <p:blipFill rotWithShape="1">
          <a:blip r:embed="rId9">
            <a:alphaModFix/>
          </a:blip>
          <a:srcRect b="7" l="10" r="9" t="8"/>
          <a:stretch/>
        </p:blipFill>
        <p:spPr>
          <a:xfrm>
            <a:off x="6271369" y="2232317"/>
            <a:ext cx="2872631" cy="2844266"/>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61" name="Shape 61"/>
        <p:cNvGrpSpPr/>
        <p:nvPr/>
      </p:nvGrpSpPr>
      <p:grpSpPr>
        <a:xfrm>
          <a:off x="0" y="0"/>
          <a:ext cx="0" cy="0"/>
          <a:chOff x="0" y="0"/>
          <a:chExt cx="0" cy="0"/>
        </a:xfrm>
      </p:grpSpPr>
      <p:pic>
        <p:nvPicPr>
          <p:cNvPr id="62" name="Google Shape;62;p1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63" name="Google Shape;63;p1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64" name="Shape 64"/>
        <p:cNvGrpSpPr/>
        <p:nvPr/>
      </p:nvGrpSpPr>
      <p:grpSpPr>
        <a:xfrm>
          <a:off x="0" y="0"/>
          <a:ext cx="0" cy="0"/>
          <a:chOff x="0" y="0"/>
          <a:chExt cx="0" cy="0"/>
        </a:xfrm>
      </p:grpSpPr>
      <p:sp>
        <p:nvSpPr>
          <p:cNvPr id="65" name="Google Shape;65;p16"/>
          <p:cNvSpPr/>
          <p:nvPr>
            <p:ph idx="2" type="pic"/>
          </p:nvPr>
        </p:nvSpPr>
        <p:spPr>
          <a:xfrm>
            <a:off x="5686425" y="832950"/>
            <a:ext cx="2616300" cy="3477600"/>
          </a:xfrm>
          <a:prstGeom prst="roundRect">
            <a:avLst>
              <a:gd fmla="val 8416" name="adj"/>
            </a:avLst>
          </a:prstGeom>
          <a:solidFill>
            <a:srgbClr val="F2F2F2"/>
          </a:solidFill>
          <a:ln>
            <a:noFill/>
          </a:ln>
        </p:spPr>
      </p:sp>
      <p:pic>
        <p:nvPicPr>
          <p:cNvPr id="66" name="Google Shape;66;p1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67" name="Google Shape;67;p1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68" name="Shape 68"/>
        <p:cNvGrpSpPr/>
        <p:nvPr/>
      </p:nvGrpSpPr>
      <p:grpSpPr>
        <a:xfrm>
          <a:off x="0" y="0"/>
          <a:ext cx="0" cy="0"/>
          <a:chOff x="0" y="0"/>
          <a:chExt cx="0" cy="0"/>
        </a:xfrm>
      </p:grpSpPr>
      <p:sp>
        <p:nvSpPr>
          <p:cNvPr id="69" name="Google Shape;69;p17"/>
          <p:cNvSpPr/>
          <p:nvPr>
            <p:ph idx="2" type="pic"/>
          </p:nvPr>
        </p:nvSpPr>
        <p:spPr>
          <a:xfrm>
            <a:off x="756268" y="1450182"/>
            <a:ext cx="3642871" cy="1685342"/>
          </a:xfrm>
          <a:prstGeom prst="roundRect">
            <a:avLst>
              <a:gd fmla="val 7624" name="adj"/>
            </a:avLst>
          </a:prstGeom>
          <a:solidFill>
            <a:srgbClr val="F2F2F2"/>
          </a:solidFill>
          <a:ln>
            <a:noFill/>
          </a:ln>
        </p:spPr>
      </p:sp>
      <p:sp>
        <p:nvSpPr>
          <p:cNvPr id="70" name="Google Shape;70;p17"/>
          <p:cNvSpPr/>
          <p:nvPr>
            <p:ph idx="3" type="pic"/>
          </p:nvPr>
        </p:nvSpPr>
        <p:spPr>
          <a:xfrm>
            <a:off x="4744861" y="1450182"/>
            <a:ext cx="3642871" cy="1685342"/>
          </a:xfrm>
          <a:prstGeom prst="roundRect">
            <a:avLst>
              <a:gd fmla="val 7624" name="adj"/>
            </a:avLst>
          </a:prstGeom>
          <a:solidFill>
            <a:srgbClr val="F2F2F2"/>
          </a:solidFill>
          <a:ln>
            <a:noFill/>
          </a:ln>
        </p:spPr>
      </p:sp>
      <p:pic>
        <p:nvPicPr>
          <p:cNvPr id="71" name="Google Shape;71;p1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2" name="Google Shape;72;p1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73" name="Shape 73"/>
        <p:cNvGrpSpPr/>
        <p:nvPr/>
      </p:nvGrpSpPr>
      <p:grpSpPr>
        <a:xfrm>
          <a:off x="0" y="0"/>
          <a:ext cx="0" cy="0"/>
          <a:chOff x="0" y="0"/>
          <a:chExt cx="0" cy="0"/>
        </a:xfrm>
      </p:grpSpPr>
      <p:sp>
        <p:nvSpPr>
          <p:cNvPr id="74" name="Google Shape;74;p18"/>
          <p:cNvSpPr/>
          <p:nvPr>
            <p:ph idx="2" type="pic"/>
          </p:nvPr>
        </p:nvSpPr>
        <p:spPr>
          <a:xfrm>
            <a:off x="2801646" y="1430019"/>
            <a:ext cx="1645136" cy="1646076"/>
          </a:xfrm>
          <a:prstGeom prst="ellipse">
            <a:avLst/>
          </a:prstGeom>
          <a:solidFill>
            <a:srgbClr val="F2F2F2"/>
          </a:solidFill>
          <a:ln>
            <a:noFill/>
          </a:ln>
        </p:spPr>
      </p:sp>
      <p:sp>
        <p:nvSpPr>
          <p:cNvPr id="75" name="Google Shape;75;p18"/>
          <p:cNvSpPr/>
          <p:nvPr>
            <p:ph idx="3" type="pic"/>
          </p:nvPr>
        </p:nvSpPr>
        <p:spPr>
          <a:xfrm>
            <a:off x="4697219" y="1430019"/>
            <a:ext cx="1645136" cy="1646076"/>
          </a:xfrm>
          <a:prstGeom prst="ellipse">
            <a:avLst/>
          </a:prstGeom>
          <a:solidFill>
            <a:srgbClr val="F2F2F2"/>
          </a:solidFill>
          <a:ln>
            <a:noFill/>
          </a:ln>
        </p:spPr>
      </p:sp>
      <p:sp>
        <p:nvSpPr>
          <p:cNvPr id="76" name="Google Shape;76;p18"/>
          <p:cNvSpPr/>
          <p:nvPr>
            <p:ph idx="4" type="pic"/>
          </p:nvPr>
        </p:nvSpPr>
        <p:spPr>
          <a:xfrm>
            <a:off x="6592790" y="1430019"/>
            <a:ext cx="1645136" cy="1646076"/>
          </a:xfrm>
          <a:prstGeom prst="ellipse">
            <a:avLst/>
          </a:prstGeom>
          <a:solidFill>
            <a:srgbClr val="F2F2F2"/>
          </a:solidFill>
          <a:ln>
            <a:noFill/>
          </a:ln>
        </p:spPr>
      </p:sp>
      <p:sp>
        <p:nvSpPr>
          <p:cNvPr id="77" name="Google Shape;77;p18"/>
          <p:cNvSpPr/>
          <p:nvPr>
            <p:ph idx="5" type="pic"/>
          </p:nvPr>
        </p:nvSpPr>
        <p:spPr>
          <a:xfrm>
            <a:off x="906074" y="1430019"/>
            <a:ext cx="1645136" cy="1646076"/>
          </a:xfrm>
          <a:prstGeom prst="ellipse">
            <a:avLst/>
          </a:prstGeom>
          <a:solidFill>
            <a:srgbClr val="F2F2F2"/>
          </a:solidFill>
          <a:ln>
            <a:noFill/>
          </a:ln>
        </p:spPr>
      </p:sp>
      <p:pic>
        <p:nvPicPr>
          <p:cNvPr id="78" name="Google Shape;78;p18">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9" name="Google Shape;79;p18">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80" name="Shape 80"/>
        <p:cNvGrpSpPr/>
        <p:nvPr/>
      </p:nvGrpSpPr>
      <p:grpSpPr>
        <a:xfrm>
          <a:off x="0" y="0"/>
          <a:ext cx="0" cy="0"/>
          <a:chOff x="0" y="0"/>
          <a:chExt cx="0" cy="0"/>
        </a:xfrm>
      </p:grpSpPr>
      <p:sp>
        <p:nvSpPr>
          <p:cNvPr id="81" name="Google Shape;81;p19"/>
          <p:cNvSpPr/>
          <p:nvPr>
            <p:ph idx="2" type="pic"/>
          </p:nvPr>
        </p:nvSpPr>
        <p:spPr>
          <a:xfrm>
            <a:off x="1621521" y="794564"/>
            <a:ext cx="1646021" cy="3571385"/>
          </a:xfrm>
          <a:prstGeom prst="roundRect">
            <a:avLst>
              <a:gd fmla="val 14137" name="adj"/>
            </a:avLst>
          </a:prstGeom>
          <a:solidFill>
            <a:schemeClr val="lt1"/>
          </a:solidFill>
          <a:ln>
            <a:noFill/>
          </a:ln>
        </p:spPr>
      </p:sp>
      <p:pic>
        <p:nvPicPr>
          <p:cNvPr id="82" name="Google Shape;82;p19">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83" name="Google Shape;83;p19">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84" name="Shape 84"/>
        <p:cNvGrpSpPr/>
        <p:nvPr/>
      </p:nvGrpSpPr>
      <p:grpSpPr>
        <a:xfrm>
          <a:off x="0" y="0"/>
          <a:ext cx="0" cy="0"/>
          <a:chOff x="0" y="0"/>
          <a:chExt cx="0" cy="0"/>
        </a:xfrm>
      </p:grpSpPr>
      <p:sp>
        <p:nvSpPr>
          <p:cNvPr id="85" name="Google Shape;85;p20"/>
          <p:cNvSpPr/>
          <p:nvPr>
            <p:ph idx="2" type="pic"/>
          </p:nvPr>
        </p:nvSpPr>
        <p:spPr>
          <a:xfrm>
            <a:off x="1150109" y="710814"/>
            <a:ext cx="2790395" cy="3721872"/>
          </a:xfrm>
          <a:prstGeom prst="roundRect">
            <a:avLst>
              <a:gd fmla="val 1370" name="adj"/>
            </a:avLst>
          </a:prstGeom>
          <a:solidFill>
            <a:schemeClr val="lt1"/>
          </a:solidFill>
          <a:ln>
            <a:noFill/>
          </a:ln>
        </p:spPr>
      </p:sp>
      <p:pic>
        <p:nvPicPr>
          <p:cNvPr id="86" name="Google Shape;86;p2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87" name="Google Shape;87;p2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88" name="Shape 88"/>
        <p:cNvGrpSpPr/>
        <p:nvPr/>
      </p:nvGrpSpPr>
      <p:grpSpPr>
        <a:xfrm>
          <a:off x="0" y="0"/>
          <a:ext cx="0" cy="0"/>
          <a:chOff x="0" y="0"/>
          <a:chExt cx="0" cy="0"/>
        </a:xfrm>
      </p:grpSpPr>
      <p:sp>
        <p:nvSpPr>
          <p:cNvPr id="89" name="Google Shape;89;p21"/>
          <p:cNvSpPr/>
          <p:nvPr>
            <p:ph idx="2" type="pic"/>
          </p:nvPr>
        </p:nvSpPr>
        <p:spPr>
          <a:xfrm>
            <a:off x="1347155" y="994083"/>
            <a:ext cx="3907074" cy="2417058"/>
          </a:xfrm>
          <a:prstGeom prst="rect">
            <a:avLst/>
          </a:prstGeom>
          <a:solidFill>
            <a:schemeClr val="lt1"/>
          </a:solidFill>
          <a:ln>
            <a:noFill/>
          </a:ln>
        </p:spPr>
      </p:sp>
      <p:pic>
        <p:nvPicPr>
          <p:cNvPr id="90" name="Google Shape;90;p2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91" name="Google Shape;91;p2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showMasterSp="0">
  <p:cSld name="PPTMON custom">
    <p:bg>
      <p:bgPr>
        <a:solidFill>
          <a:schemeClr val="lt1"/>
        </a:solidFill>
      </p:bgPr>
    </p:bg>
    <p:spTree>
      <p:nvGrpSpPr>
        <p:cNvPr id="92" name="Shape 92"/>
        <p:cNvGrpSpPr/>
        <p:nvPr/>
      </p:nvGrpSpPr>
      <p:grpSpPr>
        <a:xfrm>
          <a:off x="0" y="0"/>
          <a:ext cx="0" cy="0"/>
          <a:chOff x="0" y="0"/>
          <a:chExt cx="0" cy="0"/>
        </a:xfrm>
      </p:grpSpPr>
      <p:pic>
        <p:nvPicPr>
          <p:cNvPr id="93" name="Google Shape;93;p22">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94" name="Google Shape;94;p22">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95" name="Shape 95"/>
        <p:cNvGrpSpPr/>
        <p:nvPr/>
      </p:nvGrpSpPr>
      <p:grpSpPr>
        <a:xfrm>
          <a:off x="0" y="0"/>
          <a:ext cx="0" cy="0"/>
          <a:chOff x="0" y="0"/>
          <a:chExt cx="0" cy="0"/>
        </a:xfrm>
      </p:grpSpPr>
      <p:sp>
        <p:nvSpPr>
          <p:cNvPr id="96" name="Google Shape;96;p23"/>
          <p:cNvSpPr/>
          <p:nvPr>
            <p:ph idx="2" type="pic"/>
          </p:nvPr>
        </p:nvSpPr>
        <p:spPr>
          <a:xfrm>
            <a:off x="5179898" y="1505256"/>
            <a:ext cx="3406889" cy="2132988"/>
          </a:xfrm>
          <a:prstGeom prst="roundRect">
            <a:avLst>
              <a:gd fmla="val 4610" name="adj"/>
            </a:avLst>
          </a:prstGeom>
          <a:solidFill>
            <a:srgbClr val="F2F2F2"/>
          </a:solidFill>
          <a:ln>
            <a:noFill/>
          </a:ln>
        </p:spPr>
      </p:sp>
      <p:pic>
        <p:nvPicPr>
          <p:cNvPr id="97" name="Google Shape;97;p23">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98" name="Google Shape;98;p23">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99" name="Shape 99"/>
        <p:cNvGrpSpPr/>
        <p:nvPr/>
      </p:nvGrpSpPr>
      <p:grpSpPr>
        <a:xfrm>
          <a:off x="0" y="0"/>
          <a:ext cx="0" cy="0"/>
          <a:chOff x="0" y="0"/>
          <a:chExt cx="0" cy="0"/>
        </a:xfrm>
      </p:grpSpPr>
      <p:sp>
        <p:nvSpPr>
          <p:cNvPr id="100" name="Google Shape;100;p24"/>
          <p:cNvSpPr/>
          <p:nvPr>
            <p:ph idx="2" type="pic"/>
          </p:nvPr>
        </p:nvSpPr>
        <p:spPr>
          <a:xfrm>
            <a:off x="539550" y="2490647"/>
            <a:ext cx="8064900" cy="2112853"/>
          </a:xfrm>
          <a:prstGeom prst="roundRect">
            <a:avLst>
              <a:gd fmla="val 7200" name="adj"/>
            </a:avLst>
          </a:prstGeom>
          <a:solidFill>
            <a:srgbClr val="F2F2F2"/>
          </a:solidFill>
          <a:ln>
            <a:noFill/>
          </a:ln>
        </p:spPr>
      </p:sp>
      <p:pic>
        <p:nvPicPr>
          <p:cNvPr id="101" name="Google Shape;101;p2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02" name="Google Shape;102;p2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103" name="Shape 103"/>
        <p:cNvGrpSpPr/>
        <p:nvPr/>
      </p:nvGrpSpPr>
      <p:grpSpPr>
        <a:xfrm>
          <a:off x="0" y="0"/>
          <a:ext cx="0" cy="0"/>
          <a:chOff x="0" y="0"/>
          <a:chExt cx="0" cy="0"/>
        </a:xfrm>
      </p:grpSpPr>
      <p:pic>
        <p:nvPicPr>
          <p:cNvPr id="104" name="Google Shape;104;p2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05" name="Google Shape;105;p2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CD2EF"/>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 y="1"/>
            <a:ext cx="2568106" cy="1066799"/>
          </a:xfrm>
          <a:prstGeom prst="rect">
            <a:avLst/>
          </a:prstGeom>
          <a:noFill/>
          <a:ln>
            <a:noFill/>
          </a:ln>
        </p:spPr>
      </p:pic>
      <p:pic>
        <p:nvPicPr>
          <p:cNvPr id="52" name="Google Shape;52;p13"/>
          <p:cNvPicPr preferRelativeResize="0"/>
          <p:nvPr/>
        </p:nvPicPr>
        <p:blipFill rotWithShape="1">
          <a:blip r:embed="rId1">
            <a:alphaModFix/>
          </a:blip>
          <a:srcRect b="0" l="0" r="0" t="0"/>
          <a:stretch/>
        </p:blipFill>
        <p:spPr>
          <a:xfrm rot="10800000">
            <a:off x="6575894" y="4076701"/>
            <a:ext cx="2568106" cy="10667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33.png"/><Relationship Id="rId8"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10.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1.png"/><Relationship Id="rId9" Type="http://schemas.openxmlformats.org/officeDocument/2006/relationships/image" Target="../media/image10.png"/><Relationship Id="rId5" Type="http://schemas.openxmlformats.org/officeDocument/2006/relationships/image" Target="../media/image47.png"/><Relationship Id="rId6" Type="http://schemas.openxmlformats.org/officeDocument/2006/relationships/image" Target="../media/image36.png"/><Relationship Id="rId7" Type="http://schemas.openxmlformats.org/officeDocument/2006/relationships/image" Target="../media/image40.png"/><Relationship Id="rId8"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8.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7.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nvSpPr>
        <p:spPr>
          <a:xfrm>
            <a:off x="566957" y="3587595"/>
            <a:ext cx="43791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300">
                <a:solidFill>
                  <a:srgbClr val="020E50"/>
                </a:solidFill>
                <a:latin typeface="Poppins"/>
                <a:ea typeface="Poppins"/>
                <a:cs typeface="Poppins"/>
                <a:sym typeface="Poppins"/>
              </a:rPr>
              <a:t>W6W7W8 - Python Advanced Assignment</a:t>
            </a:r>
            <a:endParaRPr b="1" sz="1300">
              <a:solidFill>
                <a:srgbClr val="020E50"/>
              </a:solidFill>
              <a:latin typeface="Poppins"/>
              <a:ea typeface="Poppins"/>
              <a:cs typeface="Poppins"/>
              <a:sym typeface="Poppins"/>
            </a:endParaRPr>
          </a:p>
        </p:txBody>
      </p:sp>
      <p:sp>
        <p:nvSpPr>
          <p:cNvPr id="111" name="Google Shape;111;p26"/>
          <p:cNvSpPr txBox="1"/>
          <p:nvPr/>
        </p:nvSpPr>
        <p:spPr>
          <a:xfrm>
            <a:off x="525400" y="1887209"/>
            <a:ext cx="4379100" cy="182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3800">
                <a:solidFill>
                  <a:srgbClr val="020E50"/>
                </a:solidFill>
                <a:latin typeface="Poppins SemiBold"/>
                <a:ea typeface="Poppins SemiBold"/>
                <a:cs typeface="Poppins SemiBold"/>
                <a:sym typeface="Poppins SemiBold"/>
              </a:rPr>
              <a:t>Customer Segmentation in</a:t>
            </a:r>
            <a:r>
              <a:rPr lang="ko" sz="3800">
                <a:solidFill>
                  <a:srgbClr val="020E50"/>
                </a:solidFill>
                <a:latin typeface="Poppins SemiBold"/>
                <a:ea typeface="Poppins SemiBold"/>
                <a:cs typeface="Poppins SemiBold"/>
                <a:sym typeface="Poppins SemiBold"/>
              </a:rPr>
              <a:t>  </a:t>
            </a:r>
            <a:r>
              <a:rPr lang="ko" sz="3800">
                <a:solidFill>
                  <a:srgbClr val="020E50"/>
                </a:solidFill>
                <a:latin typeface="Poppins SemiBold"/>
                <a:ea typeface="Poppins SemiBold"/>
                <a:cs typeface="Poppins SemiBold"/>
                <a:sym typeface="Poppins SemiBold"/>
              </a:rPr>
              <a:t>E-commerce</a:t>
            </a:r>
            <a:endParaRPr sz="3800">
              <a:solidFill>
                <a:srgbClr val="020E50"/>
              </a:solidFill>
              <a:latin typeface="Poppins SemiBold"/>
              <a:ea typeface="Poppins SemiBold"/>
              <a:cs typeface="Poppins SemiBold"/>
              <a:sym typeface="Poppins SemiBold"/>
            </a:endParaRPr>
          </a:p>
        </p:txBody>
      </p:sp>
      <p:sp>
        <p:nvSpPr>
          <p:cNvPr id="112" name="Google Shape;112;p26"/>
          <p:cNvSpPr txBox="1"/>
          <p:nvPr/>
        </p:nvSpPr>
        <p:spPr>
          <a:xfrm>
            <a:off x="577348" y="3933959"/>
            <a:ext cx="4379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a:solidFill>
                  <a:srgbClr val="020E50"/>
                </a:solidFill>
                <a:latin typeface="Poppins Light"/>
                <a:ea typeface="Poppins Light"/>
                <a:cs typeface="Poppins Light"/>
                <a:sym typeface="Poppins Light"/>
              </a:rPr>
              <a:t>by Annita</a:t>
            </a:r>
            <a:endParaRPr i="1">
              <a:solidFill>
                <a:srgbClr val="020E50"/>
              </a:solidFill>
              <a:latin typeface="Poppins Light"/>
              <a:ea typeface="Poppins Light"/>
              <a:cs typeface="Poppins Light"/>
              <a:sym typeface="Poppins Light"/>
            </a:endParaRPr>
          </a:p>
        </p:txBody>
      </p:sp>
      <p:sp>
        <p:nvSpPr>
          <p:cNvPr id="113" name="Google Shape;113;p26"/>
          <p:cNvSpPr txBox="1"/>
          <p:nvPr/>
        </p:nvSpPr>
        <p:spPr>
          <a:xfrm>
            <a:off x="577348" y="4238759"/>
            <a:ext cx="4379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rgbClr val="020E50"/>
                </a:solidFill>
                <a:latin typeface="Poppins Light"/>
                <a:ea typeface="Poppins Light"/>
                <a:cs typeface="Poppins Light"/>
                <a:sym typeface="Poppins Light"/>
              </a:rPr>
              <a:t>RevoU FSDA Section Madrid - Team 5</a:t>
            </a:r>
            <a:endParaRPr>
              <a:solidFill>
                <a:srgbClr val="020E50"/>
              </a:solidFill>
              <a:latin typeface="Poppins Light"/>
              <a:ea typeface="Poppins Light"/>
              <a:cs typeface="Poppins Light"/>
              <a:sym typeface="Poppins Light"/>
            </a:endParaRPr>
          </a:p>
        </p:txBody>
      </p:sp>
      <p:pic>
        <p:nvPicPr>
          <p:cNvPr id="114" name="Google Shape;114;p26"/>
          <p:cNvPicPr preferRelativeResize="0"/>
          <p:nvPr/>
        </p:nvPicPr>
        <p:blipFill>
          <a:blip r:embed="rId3">
            <a:alphaModFix/>
          </a:blip>
          <a:stretch>
            <a:fillRect/>
          </a:stretch>
        </p:blipFill>
        <p:spPr>
          <a:xfrm>
            <a:off x="556568" y="1246914"/>
            <a:ext cx="760250" cy="760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nvSpPr>
        <p:spPr>
          <a:xfrm>
            <a:off x="616091"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RECOMMENDATIONS</a:t>
            </a:r>
            <a:endParaRPr b="1" sz="3200">
              <a:solidFill>
                <a:srgbClr val="020E50"/>
              </a:solidFill>
              <a:latin typeface="DM Sans"/>
              <a:ea typeface="DM Sans"/>
              <a:cs typeface="DM Sans"/>
              <a:sym typeface="DM Sans"/>
            </a:endParaRPr>
          </a:p>
        </p:txBody>
      </p:sp>
      <p:pic>
        <p:nvPicPr>
          <p:cNvPr id="248" name="Google Shape;248;p35"/>
          <p:cNvPicPr preferRelativeResize="0"/>
          <p:nvPr/>
        </p:nvPicPr>
        <p:blipFill>
          <a:blip r:embed="rId3">
            <a:alphaModFix/>
          </a:blip>
          <a:stretch>
            <a:fillRect/>
          </a:stretch>
        </p:blipFill>
        <p:spPr>
          <a:xfrm>
            <a:off x="8167889" y="187039"/>
            <a:ext cx="760250" cy="760250"/>
          </a:xfrm>
          <a:prstGeom prst="rect">
            <a:avLst/>
          </a:prstGeom>
          <a:noFill/>
          <a:ln>
            <a:noFill/>
          </a:ln>
        </p:spPr>
      </p:pic>
      <p:sp>
        <p:nvSpPr>
          <p:cNvPr id="249" name="Google Shape;249;p35"/>
          <p:cNvSpPr txBox="1"/>
          <p:nvPr/>
        </p:nvSpPr>
        <p:spPr>
          <a:xfrm>
            <a:off x="140600" y="1084125"/>
            <a:ext cx="8421600" cy="3875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ko">
                <a:solidFill>
                  <a:srgbClr val="020E50"/>
                </a:solidFill>
                <a:latin typeface="Roboto"/>
                <a:ea typeface="Roboto"/>
                <a:cs typeface="Roboto"/>
                <a:sym typeface="Roboto"/>
              </a:rPr>
              <a:t>Based on results of Exploratory Data Analysis, there are several recommendations that can be given :</a:t>
            </a:r>
            <a:endParaRPr b="1">
              <a:solidFill>
                <a:srgbClr val="020E50"/>
              </a:solidFill>
              <a:latin typeface="Roboto"/>
              <a:ea typeface="Roboto"/>
              <a:cs typeface="Roboto"/>
              <a:sym typeface="Roboto"/>
            </a:endParaRPr>
          </a:p>
          <a:p>
            <a:pPr indent="-307975" lvl="0" marL="457200" rtl="0" algn="just">
              <a:lnSpc>
                <a:spcPct val="150000"/>
              </a:lnSpc>
              <a:spcBef>
                <a:spcPts val="0"/>
              </a:spcBef>
              <a:spcAft>
                <a:spcPts val="0"/>
              </a:spcAft>
              <a:buClr>
                <a:srgbClr val="020E50"/>
              </a:buClr>
              <a:buSzPts val="1250"/>
              <a:buFont typeface="Roboto"/>
              <a:buChar char="-"/>
            </a:pPr>
            <a:r>
              <a:rPr lang="ko" sz="1250">
                <a:solidFill>
                  <a:srgbClr val="020E50"/>
                </a:solidFill>
                <a:latin typeface="Roboto"/>
                <a:ea typeface="Roboto"/>
                <a:cs typeface="Roboto"/>
                <a:sym typeface="Roboto"/>
              </a:rPr>
              <a:t>In order to increase Average Order Value, we can try cross sell complementary product and upsell our products or even provide bundle deals, this will encourage customers to buy more complete products (and more expensive of course), thus increasing our average order value.</a:t>
            </a:r>
            <a:endParaRPr sz="1250">
              <a:solidFill>
                <a:srgbClr val="020E50"/>
              </a:solidFill>
              <a:latin typeface="Roboto"/>
              <a:ea typeface="Roboto"/>
              <a:cs typeface="Roboto"/>
              <a:sym typeface="Roboto"/>
            </a:endParaRPr>
          </a:p>
          <a:p>
            <a:pPr indent="-307975" lvl="0" marL="457200" rtl="0" algn="just">
              <a:lnSpc>
                <a:spcPct val="150000"/>
              </a:lnSpc>
              <a:spcBef>
                <a:spcPts val="0"/>
              </a:spcBef>
              <a:spcAft>
                <a:spcPts val="0"/>
              </a:spcAft>
              <a:buClr>
                <a:srgbClr val="020E50"/>
              </a:buClr>
              <a:buSzPts val="1250"/>
              <a:buFont typeface="Roboto"/>
              <a:buChar char="-"/>
            </a:pPr>
            <a:r>
              <a:rPr lang="ko" sz="1250">
                <a:solidFill>
                  <a:srgbClr val="020E50"/>
                </a:solidFill>
                <a:latin typeface="Roboto"/>
                <a:ea typeface="Roboto"/>
                <a:cs typeface="Roboto"/>
                <a:sym typeface="Roboto"/>
              </a:rPr>
              <a:t>For efficiency cost and human resources, we can create an effective working schedule to allocate more workers on weekdays, especially Monday and Tuesday, and allocate less workers on weekend.</a:t>
            </a:r>
            <a:endParaRPr sz="1250">
              <a:solidFill>
                <a:srgbClr val="020E50"/>
              </a:solidFill>
              <a:latin typeface="Roboto"/>
              <a:ea typeface="Roboto"/>
              <a:cs typeface="Roboto"/>
              <a:sym typeface="Roboto"/>
            </a:endParaRPr>
          </a:p>
          <a:p>
            <a:pPr indent="-307975" lvl="0" marL="457200" rtl="0" algn="just">
              <a:lnSpc>
                <a:spcPct val="150000"/>
              </a:lnSpc>
              <a:spcBef>
                <a:spcPts val="0"/>
              </a:spcBef>
              <a:spcAft>
                <a:spcPts val="0"/>
              </a:spcAft>
              <a:buClr>
                <a:srgbClr val="020E50"/>
              </a:buClr>
              <a:buSzPts val="1250"/>
              <a:buFont typeface="Roboto"/>
              <a:buChar char="-"/>
            </a:pPr>
            <a:r>
              <a:rPr lang="ko" sz="1250">
                <a:solidFill>
                  <a:srgbClr val="020E50"/>
                </a:solidFill>
                <a:latin typeface="Roboto"/>
                <a:ea typeface="Roboto"/>
                <a:cs typeface="Roboto"/>
                <a:sym typeface="Roboto"/>
              </a:rPr>
              <a:t>We can run limited-time offers to boost sales in several busiest hours.</a:t>
            </a:r>
            <a:endParaRPr sz="1250">
              <a:solidFill>
                <a:srgbClr val="020E50"/>
              </a:solidFill>
              <a:latin typeface="Roboto"/>
              <a:ea typeface="Roboto"/>
              <a:cs typeface="Roboto"/>
              <a:sym typeface="Roboto"/>
            </a:endParaRPr>
          </a:p>
          <a:p>
            <a:pPr indent="-307975" lvl="0" marL="457200" rtl="0" algn="just">
              <a:lnSpc>
                <a:spcPct val="150000"/>
              </a:lnSpc>
              <a:spcBef>
                <a:spcPts val="0"/>
              </a:spcBef>
              <a:spcAft>
                <a:spcPts val="0"/>
              </a:spcAft>
              <a:buClr>
                <a:srgbClr val="020E50"/>
              </a:buClr>
              <a:buSzPts val="1250"/>
              <a:buFont typeface="Roboto"/>
              <a:buChar char="-"/>
            </a:pPr>
            <a:r>
              <a:rPr lang="ko" sz="1250">
                <a:solidFill>
                  <a:srgbClr val="020E50"/>
                </a:solidFill>
                <a:latin typeface="Roboto"/>
                <a:ea typeface="Roboto"/>
                <a:cs typeface="Roboto"/>
                <a:sym typeface="Roboto"/>
              </a:rPr>
              <a:t>For increasing Average Revenue per Country, we can create order minimums for free shipping. This will encourage customers to add more products to their carts, and if their amount of order surpasses certain amount, they will get free shipping coupon.</a:t>
            </a:r>
            <a:endParaRPr sz="1250">
              <a:solidFill>
                <a:srgbClr val="020E50"/>
              </a:solidFill>
              <a:latin typeface="Roboto"/>
              <a:ea typeface="Roboto"/>
              <a:cs typeface="Roboto"/>
              <a:sym typeface="Roboto"/>
            </a:endParaRPr>
          </a:p>
          <a:p>
            <a:pPr indent="-307975" lvl="0" marL="457200" rtl="0" algn="just">
              <a:lnSpc>
                <a:spcPct val="150000"/>
              </a:lnSpc>
              <a:spcBef>
                <a:spcPts val="0"/>
              </a:spcBef>
              <a:spcAft>
                <a:spcPts val="0"/>
              </a:spcAft>
              <a:buClr>
                <a:srgbClr val="020E50"/>
              </a:buClr>
              <a:buSzPts val="1250"/>
              <a:buFont typeface="Roboto"/>
              <a:buChar char="-"/>
            </a:pPr>
            <a:r>
              <a:rPr lang="ko" sz="1250">
                <a:solidFill>
                  <a:srgbClr val="020E50"/>
                </a:solidFill>
                <a:latin typeface="Roboto"/>
                <a:ea typeface="Roboto"/>
                <a:cs typeface="Roboto"/>
                <a:sym typeface="Roboto"/>
              </a:rPr>
              <a:t>Most of our customers are credit card or boleto users, we can reward our existing customers by giving discount or cashback for selected payment method. Not only that, we should pay more attention to our security and customer service in order to minimize payment failure and payment fraud. </a:t>
            </a:r>
            <a:endParaRPr sz="1250">
              <a:solidFill>
                <a:srgbClr val="020E5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nvSpPr>
        <p:spPr>
          <a:xfrm>
            <a:off x="799473" y="2393650"/>
            <a:ext cx="4043100" cy="1457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5000">
                <a:solidFill>
                  <a:srgbClr val="020E50"/>
                </a:solidFill>
                <a:latin typeface="DM Sans"/>
                <a:ea typeface="DM Sans"/>
                <a:cs typeface="DM Sans"/>
                <a:sym typeface="DM Sans"/>
              </a:rPr>
              <a:t>CLUSTER ANALYSIS</a:t>
            </a:r>
            <a:endParaRPr b="1" sz="5000">
              <a:solidFill>
                <a:srgbClr val="020E50"/>
              </a:solidFill>
              <a:latin typeface="DM Sans"/>
              <a:ea typeface="DM Sans"/>
              <a:cs typeface="DM Sans"/>
              <a:sym typeface="DM Sans"/>
            </a:endParaRPr>
          </a:p>
        </p:txBody>
      </p:sp>
      <p:sp>
        <p:nvSpPr>
          <p:cNvPr id="255" name="Google Shape;255;p36"/>
          <p:cNvSpPr txBox="1"/>
          <p:nvPr/>
        </p:nvSpPr>
        <p:spPr>
          <a:xfrm>
            <a:off x="623548" y="3724500"/>
            <a:ext cx="4384200" cy="4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a:solidFill>
                  <a:srgbClr val="020E50"/>
                </a:solidFill>
                <a:highlight>
                  <a:schemeClr val="lt1"/>
                </a:highlight>
                <a:latin typeface="Manrope"/>
                <a:ea typeface="Manrope"/>
                <a:cs typeface="Manrope"/>
                <a:sym typeface="Manrope"/>
              </a:rPr>
              <a:t>Do cluster analysis for better targeting customer</a:t>
            </a:r>
            <a:endParaRPr b="1">
              <a:solidFill>
                <a:srgbClr val="020E50"/>
              </a:solidFill>
              <a:highlight>
                <a:schemeClr val="lt1"/>
              </a:highlight>
              <a:latin typeface="Manrope"/>
              <a:ea typeface="Manrope"/>
              <a:cs typeface="Manrope"/>
              <a:sym typeface="Manrope"/>
            </a:endParaRPr>
          </a:p>
          <a:p>
            <a:pPr indent="0" lvl="0" marL="0" rtl="0" algn="ctr">
              <a:spcBef>
                <a:spcPts val="0"/>
              </a:spcBef>
              <a:spcAft>
                <a:spcPts val="1600"/>
              </a:spcAft>
              <a:buNone/>
            </a:pPr>
            <a:r>
              <a:t/>
            </a:r>
            <a:endParaRPr b="1">
              <a:solidFill>
                <a:srgbClr val="FFFFFF"/>
              </a:solidFill>
              <a:highlight>
                <a:schemeClr val="lt1"/>
              </a:highlight>
              <a:latin typeface="Manrope"/>
              <a:ea typeface="Manrope"/>
              <a:cs typeface="Manrope"/>
              <a:sym typeface="Manrope"/>
            </a:endParaRPr>
          </a:p>
        </p:txBody>
      </p:sp>
      <p:pic>
        <p:nvPicPr>
          <p:cNvPr id="256" name="Google Shape;256;p36"/>
          <p:cNvPicPr preferRelativeResize="0"/>
          <p:nvPr/>
        </p:nvPicPr>
        <p:blipFill rotWithShape="1">
          <a:blip r:embed="rId3">
            <a:alphaModFix/>
          </a:blip>
          <a:srcRect b="0" l="8581" r="8022" t="0"/>
          <a:stretch/>
        </p:blipFill>
        <p:spPr>
          <a:xfrm>
            <a:off x="4325175" y="864850"/>
            <a:ext cx="4384224" cy="3739251"/>
          </a:xfrm>
          <a:prstGeom prst="rect">
            <a:avLst/>
          </a:prstGeom>
          <a:noFill/>
          <a:ln>
            <a:noFill/>
          </a:ln>
        </p:spPr>
      </p:pic>
      <p:sp>
        <p:nvSpPr>
          <p:cNvPr id="257" name="Google Shape;257;p36"/>
          <p:cNvSpPr txBox="1"/>
          <p:nvPr/>
        </p:nvSpPr>
        <p:spPr>
          <a:xfrm>
            <a:off x="2194623" y="1027350"/>
            <a:ext cx="1252800" cy="125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0">
                <a:solidFill>
                  <a:srgbClr val="020E50"/>
                </a:solidFill>
                <a:latin typeface="DM Sans"/>
                <a:ea typeface="DM Sans"/>
                <a:cs typeface="DM Sans"/>
                <a:sym typeface="DM Sans"/>
              </a:rPr>
              <a:t>03</a:t>
            </a:r>
            <a:endParaRPr b="1" sz="6000">
              <a:solidFill>
                <a:srgbClr val="020E50"/>
              </a:solidFill>
              <a:latin typeface="DM Sans"/>
              <a:ea typeface="DM Sans"/>
              <a:cs typeface="DM Sans"/>
              <a:sym typeface="DM Sans"/>
            </a:endParaRPr>
          </a:p>
        </p:txBody>
      </p:sp>
      <p:pic>
        <p:nvPicPr>
          <p:cNvPr id="258" name="Google Shape;258;p36"/>
          <p:cNvPicPr preferRelativeResize="0"/>
          <p:nvPr/>
        </p:nvPicPr>
        <p:blipFill>
          <a:blip r:embed="rId4">
            <a:alphaModFix/>
          </a:blip>
          <a:stretch>
            <a:fillRect/>
          </a:stretch>
        </p:blipFill>
        <p:spPr>
          <a:xfrm>
            <a:off x="8167889" y="187039"/>
            <a:ext cx="760250" cy="760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cxnSp>
        <p:nvCxnSpPr>
          <p:cNvPr id="263" name="Google Shape;263;p37"/>
          <p:cNvCxnSpPr/>
          <p:nvPr/>
        </p:nvCxnSpPr>
        <p:spPr>
          <a:xfrm>
            <a:off x="3532898" y="1776857"/>
            <a:ext cx="1860000" cy="10500"/>
          </a:xfrm>
          <a:prstGeom prst="straightConnector1">
            <a:avLst/>
          </a:prstGeom>
          <a:noFill/>
          <a:ln cap="flat" cmpd="sng" w="9525">
            <a:solidFill>
              <a:schemeClr val="lt1"/>
            </a:solidFill>
            <a:prstDash val="solid"/>
            <a:round/>
            <a:headEnd len="med" w="med" type="none"/>
            <a:tailEnd len="med" w="med" type="none"/>
          </a:ln>
        </p:spPr>
      </p:cxnSp>
      <p:sp>
        <p:nvSpPr>
          <p:cNvPr id="264" name="Google Shape;264;p37"/>
          <p:cNvSpPr txBox="1"/>
          <p:nvPr/>
        </p:nvSpPr>
        <p:spPr>
          <a:xfrm>
            <a:off x="76293" y="2220822"/>
            <a:ext cx="1773000" cy="5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rgbClr val="020E50"/>
                </a:solidFill>
                <a:latin typeface="DM Sans"/>
                <a:ea typeface="DM Sans"/>
                <a:cs typeface="DM Sans"/>
                <a:sym typeface="DM Sans"/>
              </a:rPr>
              <a:t>Data Preparation</a:t>
            </a:r>
            <a:endParaRPr b="1" sz="1500">
              <a:solidFill>
                <a:srgbClr val="020E50"/>
              </a:solidFill>
              <a:latin typeface="DM Sans"/>
              <a:ea typeface="DM Sans"/>
              <a:cs typeface="DM Sans"/>
              <a:sym typeface="DM Sans"/>
            </a:endParaRPr>
          </a:p>
        </p:txBody>
      </p:sp>
      <p:sp>
        <p:nvSpPr>
          <p:cNvPr id="265" name="Google Shape;265;p37"/>
          <p:cNvSpPr txBox="1"/>
          <p:nvPr/>
        </p:nvSpPr>
        <p:spPr>
          <a:xfrm>
            <a:off x="-62348" y="2542673"/>
            <a:ext cx="2019600" cy="9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300">
                <a:solidFill>
                  <a:srgbClr val="FFFFFF"/>
                </a:solidFill>
                <a:latin typeface="Manrope"/>
                <a:ea typeface="Manrope"/>
                <a:cs typeface="Manrope"/>
                <a:sym typeface="Manrope"/>
              </a:rPr>
              <a:t>Prepare the datasets for cluster analysis</a:t>
            </a:r>
            <a:endParaRPr b="1" sz="1300">
              <a:solidFill>
                <a:srgbClr val="FFFFFF"/>
              </a:solidFill>
              <a:latin typeface="Manrope"/>
              <a:ea typeface="Manrope"/>
              <a:cs typeface="Manrope"/>
              <a:sym typeface="Manrope"/>
            </a:endParaRPr>
          </a:p>
        </p:txBody>
      </p:sp>
      <p:sp>
        <p:nvSpPr>
          <p:cNvPr id="266" name="Google Shape;266;p37"/>
          <p:cNvSpPr txBox="1"/>
          <p:nvPr/>
        </p:nvSpPr>
        <p:spPr>
          <a:xfrm>
            <a:off x="3616085" y="2220822"/>
            <a:ext cx="1773000" cy="5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rgbClr val="020E50"/>
                </a:solidFill>
                <a:latin typeface="DM Sans"/>
                <a:ea typeface="DM Sans"/>
                <a:cs typeface="DM Sans"/>
                <a:sym typeface="DM Sans"/>
              </a:rPr>
              <a:t>Cluster Analysis</a:t>
            </a:r>
            <a:endParaRPr b="1" sz="1500">
              <a:solidFill>
                <a:srgbClr val="020E50"/>
              </a:solidFill>
              <a:latin typeface="DM Sans"/>
              <a:ea typeface="DM Sans"/>
              <a:cs typeface="DM Sans"/>
              <a:sym typeface="DM Sans"/>
            </a:endParaRPr>
          </a:p>
        </p:txBody>
      </p:sp>
      <p:sp>
        <p:nvSpPr>
          <p:cNvPr id="267" name="Google Shape;267;p37"/>
          <p:cNvSpPr txBox="1"/>
          <p:nvPr/>
        </p:nvSpPr>
        <p:spPr>
          <a:xfrm>
            <a:off x="3353223" y="2542098"/>
            <a:ext cx="2298900" cy="9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300">
                <a:solidFill>
                  <a:srgbClr val="FFFFFF"/>
                </a:solidFill>
                <a:latin typeface="Manrope"/>
                <a:ea typeface="Manrope"/>
                <a:cs typeface="Manrope"/>
                <a:sym typeface="Manrope"/>
              </a:rPr>
              <a:t>Determine cluster number and fit the data to model</a:t>
            </a:r>
            <a:endParaRPr b="1" sz="1300">
              <a:solidFill>
                <a:srgbClr val="FFFFFF"/>
              </a:solidFill>
              <a:latin typeface="Manrope"/>
              <a:ea typeface="Manrope"/>
              <a:cs typeface="Manrope"/>
              <a:sym typeface="Manrope"/>
            </a:endParaRPr>
          </a:p>
        </p:txBody>
      </p:sp>
      <p:sp>
        <p:nvSpPr>
          <p:cNvPr id="268" name="Google Shape;268;p37"/>
          <p:cNvSpPr txBox="1"/>
          <p:nvPr/>
        </p:nvSpPr>
        <p:spPr>
          <a:xfrm>
            <a:off x="7162805" y="2244320"/>
            <a:ext cx="2019600" cy="5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rgbClr val="020E50"/>
                </a:solidFill>
                <a:latin typeface="DM Sans"/>
                <a:ea typeface="DM Sans"/>
                <a:cs typeface="DM Sans"/>
                <a:sym typeface="DM Sans"/>
              </a:rPr>
              <a:t>Business Recommendations</a:t>
            </a:r>
            <a:endParaRPr b="1" sz="1500">
              <a:solidFill>
                <a:srgbClr val="020E50"/>
              </a:solidFill>
              <a:latin typeface="DM Sans"/>
              <a:ea typeface="DM Sans"/>
              <a:cs typeface="DM Sans"/>
              <a:sym typeface="DM Sans"/>
            </a:endParaRPr>
          </a:p>
        </p:txBody>
      </p:sp>
      <p:sp>
        <p:nvSpPr>
          <p:cNvPr id="269" name="Google Shape;269;p37"/>
          <p:cNvSpPr txBox="1"/>
          <p:nvPr/>
        </p:nvSpPr>
        <p:spPr>
          <a:xfrm>
            <a:off x="7079714" y="2629275"/>
            <a:ext cx="2168100" cy="9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300">
                <a:solidFill>
                  <a:srgbClr val="FFFFFF"/>
                </a:solidFill>
                <a:latin typeface="Manrope"/>
                <a:ea typeface="Manrope"/>
                <a:cs typeface="Manrope"/>
                <a:sym typeface="Manrope"/>
              </a:rPr>
              <a:t>Give recommendations for improve business</a:t>
            </a:r>
            <a:endParaRPr b="1" sz="1300">
              <a:solidFill>
                <a:srgbClr val="FFFFFF"/>
              </a:solidFill>
              <a:latin typeface="Manrope"/>
              <a:ea typeface="Manrope"/>
              <a:cs typeface="Manrope"/>
              <a:sym typeface="Manrope"/>
            </a:endParaRPr>
          </a:p>
        </p:txBody>
      </p:sp>
      <p:sp>
        <p:nvSpPr>
          <p:cNvPr id="270" name="Google Shape;270;p37"/>
          <p:cNvSpPr txBox="1"/>
          <p:nvPr/>
        </p:nvSpPr>
        <p:spPr>
          <a:xfrm>
            <a:off x="1872166" y="3591962"/>
            <a:ext cx="1773000" cy="5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rgbClr val="020E50"/>
                </a:solidFill>
                <a:latin typeface="DM Sans"/>
                <a:ea typeface="DM Sans"/>
                <a:cs typeface="DM Sans"/>
                <a:sym typeface="DM Sans"/>
              </a:rPr>
              <a:t>Data Preprocessing</a:t>
            </a:r>
            <a:endParaRPr b="1" sz="1500">
              <a:solidFill>
                <a:srgbClr val="020E50"/>
              </a:solidFill>
              <a:latin typeface="DM Sans"/>
              <a:ea typeface="DM Sans"/>
              <a:cs typeface="DM Sans"/>
              <a:sym typeface="DM Sans"/>
            </a:endParaRPr>
          </a:p>
        </p:txBody>
      </p:sp>
      <p:sp>
        <p:nvSpPr>
          <p:cNvPr id="271" name="Google Shape;271;p37"/>
          <p:cNvSpPr txBox="1"/>
          <p:nvPr/>
        </p:nvSpPr>
        <p:spPr>
          <a:xfrm>
            <a:off x="1683330" y="4010798"/>
            <a:ext cx="2119800" cy="9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300">
                <a:solidFill>
                  <a:srgbClr val="FFFFFF"/>
                </a:solidFill>
                <a:latin typeface="Manrope"/>
                <a:ea typeface="Manrope"/>
                <a:cs typeface="Manrope"/>
                <a:sym typeface="Manrope"/>
              </a:rPr>
              <a:t>Checking outliers and scaling the numbers</a:t>
            </a:r>
            <a:endParaRPr b="1" sz="1300">
              <a:solidFill>
                <a:srgbClr val="FFFFFF"/>
              </a:solidFill>
              <a:latin typeface="Manrope"/>
              <a:ea typeface="Manrope"/>
              <a:cs typeface="Manrope"/>
              <a:sym typeface="Manrope"/>
            </a:endParaRPr>
          </a:p>
        </p:txBody>
      </p:sp>
      <p:sp>
        <p:nvSpPr>
          <p:cNvPr id="272" name="Google Shape;272;p37"/>
          <p:cNvSpPr txBox="1"/>
          <p:nvPr/>
        </p:nvSpPr>
        <p:spPr>
          <a:xfrm>
            <a:off x="5360004" y="3591962"/>
            <a:ext cx="1773000" cy="5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500">
                <a:solidFill>
                  <a:srgbClr val="020E50"/>
                </a:solidFill>
                <a:latin typeface="DM Sans"/>
                <a:ea typeface="DM Sans"/>
                <a:cs typeface="DM Sans"/>
                <a:sym typeface="DM Sans"/>
              </a:rPr>
              <a:t>Interpreting Results</a:t>
            </a:r>
            <a:endParaRPr b="1" sz="1500">
              <a:solidFill>
                <a:srgbClr val="020E50"/>
              </a:solidFill>
              <a:latin typeface="DM Sans"/>
              <a:ea typeface="DM Sans"/>
              <a:cs typeface="DM Sans"/>
              <a:sym typeface="DM Sans"/>
            </a:endParaRPr>
          </a:p>
        </p:txBody>
      </p:sp>
      <p:sp>
        <p:nvSpPr>
          <p:cNvPr id="273" name="Google Shape;273;p37"/>
          <p:cNvSpPr txBox="1"/>
          <p:nvPr/>
        </p:nvSpPr>
        <p:spPr>
          <a:xfrm>
            <a:off x="5359983" y="4000411"/>
            <a:ext cx="1773000" cy="9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 sz="1300">
                <a:solidFill>
                  <a:srgbClr val="FFFFFF"/>
                </a:solidFill>
                <a:latin typeface="Manrope"/>
                <a:ea typeface="Manrope"/>
                <a:cs typeface="Manrope"/>
                <a:sym typeface="Manrope"/>
              </a:rPr>
              <a:t>See the behaviour for each cluster</a:t>
            </a:r>
            <a:endParaRPr b="1" sz="1300">
              <a:solidFill>
                <a:srgbClr val="FFFFFF"/>
              </a:solidFill>
              <a:latin typeface="Manrope"/>
              <a:ea typeface="Manrope"/>
              <a:cs typeface="Manrope"/>
              <a:sym typeface="Manrope"/>
            </a:endParaRPr>
          </a:p>
        </p:txBody>
      </p:sp>
      <p:cxnSp>
        <p:nvCxnSpPr>
          <p:cNvPr id="274" name="Google Shape;274;p37"/>
          <p:cNvCxnSpPr>
            <a:stCxn id="275" idx="3"/>
            <a:endCxn id="276" idx="1"/>
          </p:cNvCxnSpPr>
          <p:nvPr/>
        </p:nvCxnSpPr>
        <p:spPr>
          <a:xfrm>
            <a:off x="1392860" y="1789407"/>
            <a:ext cx="935400" cy="1371000"/>
          </a:xfrm>
          <a:prstGeom prst="bentConnector3">
            <a:avLst>
              <a:gd fmla="val 50004" name="adj1"/>
            </a:avLst>
          </a:prstGeom>
          <a:noFill/>
          <a:ln cap="flat" cmpd="sng" w="9525">
            <a:solidFill>
              <a:srgbClr val="FFFFFF"/>
            </a:solidFill>
            <a:prstDash val="solid"/>
            <a:round/>
            <a:headEnd len="med" w="med" type="none"/>
            <a:tailEnd len="med" w="med" type="none"/>
          </a:ln>
        </p:spPr>
      </p:cxnSp>
      <p:cxnSp>
        <p:nvCxnSpPr>
          <p:cNvPr id="277" name="Google Shape;277;p37"/>
          <p:cNvCxnSpPr/>
          <p:nvPr/>
        </p:nvCxnSpPr>
        <p:spPr>
          <a:xfrm rot="-5400000">
            <a:off x="2398966" y="2023052"/>
            <a:ext cx="1380000" cy="867000"/>
          </a:xfrm>
          <a:prstGeom prst="bentConnector3">
            <a:avLst>
              <a:gd fmla="val 50000" name="adj1"/>
            </a:avLst>
          </a:prstGeom>
          <a:noFill/>
          <a:ln cap="flat" cmpd="sng" w="9525">
            <a:solidFill>
              <a:srgbClr val="FFFFFF"/>
            </a:solidFill>
            <a:prstDash val="solid"/>
            <a:round/>
            <a:headEnd len="med" w="med" type="none"/>
            <a:tailEnd len="med" w="med" type="none"/>
          </a:ln>
        </p:spPr>
      </p:cxnSp>
      <p:cxnSp>
        <p:nvCxnSpPr>
          <p:cNvPr id="278" name="Google Shape;278;p37"/>
          <p:cNvCxnSpPr/>
          <p:nvPr/>
        </p:nvCxnSpPr>
        <p:spPr>
          <a:xfrm flipH="1" rot="-5400000">
            <a:off x="5146171" y="2033297"/>
            <a:ext cx="1371000" cy="883500"/>
          </a:xfrm>
          <a:prstGeom prst="bentConnector3">
            <a:avLst>
              <a:gd fmla="val 50000" name="adj1"/>
            </a:avLst>
          </a:prstGeom>
          <a:noFill/>
          <a:ln cap="flat" cmpd="sng" w="9525">
            <a:solidFill>
              <a:srgbClr val="FFFFFF"/>
            </a:solidFill>
            <a:prstDash val="solid"/>
            <a:round/>
            <a:headEnd len="med" w="med" type="none"/>
            <a:tailEnd len="med" w="med" type="none"/>
          </a:ln>
        </p:spPr>
      </p:cxnSp>
      <p:cxnSp>
        <p:nvCxnSpPr>
          <p:cNvPr id="279" name="Google Shape;279;p37"/>
          <p:cNvCxnSpPr>
            <a:stCxn id="280" idx="3"/>
            <a:endCxn id="281" idx="1"/>
          </p:cNvCxnSpPr>
          <p:nvPr/>
        </p:nvCxnSpPr>
        <p:spPr>
          <a:xfrm flipH="1" rot="10800000">
            <a:off x="6676621" y="1789547"/>
            <a:ext cx="1053900" cy="1371000"/>
          </a:xfrm>
          <a:prstGeom prst="bentConnector3">
            <a:avLst>
              <a:gd fmla="val 50006" name="adj1"/>
            </a:avLst>
          </a:prstGeom>
          <a:noFill/>
          <a:ln cap="flat" cmpd="sng" w="9525">
            <a:solidFill>
              <a:srgbClr val="FFFFFF"/>
            </a:solidFill>
            <a:prstDash val="solid"/>
            <a:round/>
            <a:headEnd len="med" w="med" type="none"/>
            <a:tailEnd len="med" w="med" type="none"/>
          </a:ln>
        </p:spPr>
      </p:cxnSp>
      <p:sp>
        <p:nvSpPr>
          <p:cNvPr id="275" name="Google Shape;275;p37"/>
          <p:cNvSpPr txBox="1"/>
          <p:nvPr/>
        </p:nvSpPr>
        <p:spPr>
          <a:xfrm>
            <a:off x="532460" y="1358157"/>
            <a:ext cx="860400" cy="86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020E50"/>
              </a:solidFill>
              <a:latin typeface="DM Sans"/>
              <a:ea typeface="DM Sans"/>
              <a:cs typeface="DM Sans"/>
              <a:sym typeface="DM Sans"/>
            </a:endParaRPr>
          </a:p>
        </p:txBody>
      </p:sp>
      <p:sp>
        <p:nvSpPr>
          <p:cNvPr id="282" name="Google Shape;282;p37"/>
          <p:cNvSpPr txBox="1"/>
          <p:nvPr/>
        </p:nvSpPr>
        <p:spPr>
          <a:xfrm>
            <a:off x="4030802" y="1358157"/>
            <a:ext cx="860400" cy="86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A5004C"/>
              </a:solidFill>
              <a:latin typeface="DM Sans"/>
              <a:ea typeface="DM Sans"/>
              <a:cs typeface="DM Sans"/>
              <a:sym typeface="DM Sans"/>
            </a:endParaRPr>
          </a:p>
        </p:txBody>
      </p:sp>
      <p:sp>
        <p:nvSpPr>
          <p:cNvPr id="281" name="Google Shape;281;p37"/>
          <p:cNvSpPr txBox="1"/>
          <p:nvPr/>
        </p:nvSpPr>
        <p:spPr>
          <a:xfrm>
            <a:off x="7730641" y="1358157"/>
            <a:ext cx="860400" cy="86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A5004C"/>
              </a:solidFill>
              <a:latin typeface="DM Sans"/>
              <a:ea typeface="DM Sans"/>
              <a:cs typeface="DM Sans"/>
              <a:sym typeface="DM Sans"/>
            </a:endParaRPr>
          </a:p>
        </p:txBody>
      </p:sp>
      <p:sp>
        <p:nvSpPr>
          <p:cNvPr id="276" name="Google Shape;276;p37"/>
          <p:cNvSpPr txBox="1"/>
          <p:nvPr/>
        </p:nvSpPr>
        <p:spPr>
          <a:xfrm>
            <a:off x="2328341" y="2729297"/>
            <a:ext cx="860400" cy="86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A5004C"/>
              </a:solidFill>
              <a:latin typeface="DM Sans"/>
              <a:ea typeface="DM Sans"/>
              <a:cs typeface="DM Sans"/>
              <a:sym typeface="DM Sans"/>
            </a:endParaRPr>
          </a:p>
        </p:txBody>
      </p:sp>
      <p:sp>
        <p:nvSpPr>
          <p:cNvPr id="280" name="Google Shape;280;p37"/>
          <p:cNvSpPr txBox="1"/>
          <p:nvPr/>
        </p:nvSpPr>
        <p:spPr>
          <a:xfrm>
            <a:off x="5816221" y="2729297"/>
            <a:ext cx="860400" cy="86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solidFill>
                <a:srgbClr val="A5004C"/>
              </a:solidFill>
              <a:latin typeface="DM Sans"/>
              <a:ea typeface="DM Sans"/>
              <a:cs typeface="DM Sans"/>
              <a:sym typeface="DM Sans"/>
            </a:endParaRPr>
          </a:p>
        </p:txBody>
      </p:sp>
      <p:grpSp>
        <p:nvGrpSpPr>
          <p:cNvPr id="283" name="Google Shape;283;p37"/>
          <p:cNvGrpSpPr/>
          <p:nvPr/>
        </p:nvGrpSpPr>
        <p:grpSpPr>
          <a:xfrm>
            <a:off x="2496390" y="2898845"/>
            <a:ext cx="524442" cy="523374"/>
            <a:chOff x="2117578" y="2472656"/>
            <a:chExt cx="464313" cy="464313"/>
          </a:xfrm>
        </p:grpSpPr>
        <p:sp>
          <p:nvSpPr>
            <p:cNvPr id="284" name="Google Shape;284;p37"/>
            <p:cNvSpPr/>
            <p:nvPr/>
          </p:nvSpPr>
          <p:spPr>
            <a:xfrm>
              <a:off x="2291807" y="2472656"/>
              <a:ext cx="116099" cy="116585"/>
            </a:xfrm>
            <a:custGeom>
              <a:rect b="b" l="l" r="r" t="t"/>
              <a:pathLst>
                <a:path extrusionOk="0" h="4310" w="4292">
                  <a:moveTo>
                    <a:pt x="1" y="1"/>
                  </a:moveTo>
                  <a:lnTo>
                    <a:pt x="1" y="4310"/>
                  </a:lnTo>
                  <a:lnTo>
                    <a:pt x="1919" y="3346"/>
                  </a:lnTo>
                  <a:cubicBezTo>
                    <a:pt x="1990" y="3308"/>
                    <a:pt x="2071" y="3288"/>
                    <a:pt x="2153" y="3288"/>
                  </a:cubicBezTo>
                  <a:cubicBezTo>
                    <a:pt x="2225" y="3288"/>
                    <a:pt x="2298" y="3304"/>
                    <a:pt x="2365" y="3337"/>
                  </a:cubicBezTo>
                  <a:lnTo>
                    <a:pt x="4292" y="4310"/>
                  </a:lnTo>
                  <a:lnTo>
                    <a:pt x="4292" y="1"/>
                  </a:ln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sp>
          <p:nvSpPr>
            <p:cNvPr id="285" name="Google Shape;285;p37"/>
            <p:cNvSpPr/>
            <p:nvPr/>
          </p:nvSpPr>
          <p:spPr>
            <a:xfrm>
              <a:off x="2451321" y="2768285"/>
              <a:ext cx="50448" cy="21018"/>
            </a:xfrm>
            <a:custGeom>
              <a:rect b="b" l="l" r="r" t="t"/>
              <a:pathLst>
                <a:path extrusionOk="0" h="777" w="1865">
                  <a:moveTo>
                    <a:pt x="803" y="0"/>
                  </a:moveTo>
                  <a:cubicBezTo>
                    <a:pt x="366" y="0"/>
                    <a:pt x="18" y="348"/>
                    <a:pt x="0" y="776"/>
                  </a:cubicBezTo>
                  <a:lnTo>
                    <a:pt x="1865" y="776"/>
                  </a:lnTo>
                  <a:cubicBezTo>
                    <a:pt x="1856" y="348"/>
                    <a:pt x="1499" y="0"/>
                    <a:pt x="1071" y="0"/>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sp>
          <p:nvSpPr>
            <p:cNvPr id="286" name="Google Shape;286;p37"/>
            <p:cNvSpPr/>
            <p:nvPr/>
          </p:nvSpPr>
          <p:spPr>
            <a:xfrm>
              <a:off x="2199134" y="2822818"/>
              <a:ext cx="88129" cy="32595"/>
            </a:xfrm>
            <a:custGeom>
              <a:rect b="b" l="l" r="r" t="t"/>
              <a:pathLst>
                <a:path extrusionOk="0" h="1205" w="3258">
                  <a:moveTo>
                    <a:pt x="1" y="0"/>
                  </a:moveTo>
                  <a:lnTo>
                    <a:pt x="1" y="1205"/>
                  </a:lnTo>
                  <a:lnTo>
                    <a:pt x="3257" y="1205"/>
                  </a:lnTo>
                  <a:lnTo>
                    <a:pt x="3257" y="0"/>
                  </a:ln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sp>
          <p:nvSpPr>
            <p:cNvPr id="287" name="Google Shape;287;p37"/>
            <p:cNvSpPr/>
            <p:nvPr/>
          </p:nvSpPr>
          <p:spPr>
            <a:xfrm>
              <a:off x="2117578" y="2472656"/>
              <a:ext cx="464313" cy="464313"/>
            </a:xfrm>
            <a:custGeom>
              <a:rect b="b" l="l" r="r" t="t"/>
              <a:pathLst>
                <a:path extrusionOk="0" h="17165" w="17165">
                  <a:moveTo>
                    <a:pt x="4907" y="9921"/>
                  </a:moveTo>
                  <a:cubicBezTo>
                    <a:pt x="5166" y="9921"/>
                    <a:pt x="5389" y="10117"/>
                    <a:pt x="5416" y="10367"/>
                  </a:cubicBezTo>
                  <a:cubicBezTo>
                    <a:pt x="5451" y="10670"/>
                    <a:pt x="5219" y="10929"/>
                    <a:pt x="4916" y="10929"/>
                  </a:cubicBezTo>
                  <a:lnTo>
                    <a:pt x="2525" y="10929"/>
                  </a:lnTo>
                  <a:cubicBezTo>
                    <a:pt x="2266" y="10929"/>
                    <a:pt x="2035" y="10742"/>
                    <a:pt x="2008" y="10483"/>
                  </a:cubicBezTo>
                  <a:cubicBezTo>
                    <a:pt x="1972" y="10180"/>
                    <a:pt x="2213" y="9921"/>
                    <a:pt x="2507" y="9921"/>
                  </a:cubicBezTo>
                  <a:close/>
                  <a:moveTo>
                    <a:pt x="6772" y="11937"/>
                  </a:moveTo>
                  <a:cubicBezTo>
                    <a:pt x="7048" y="11937"/>
                    <a:pt x="7271" y="12160"/>
                    <a:pt x="7271" y="12437"/>
                  </a:cubicBezTo>
                  <a:lnTo>
                    <a:pt x="7271" y="14649"/>
                  </a:lnTo>
                  <a:cubicBezTo>
                    <a:pt x="7271" y="14926"/>
                    <a:pt x="7048" y="15158"/>
                    <a:pt x="6772" y="15158"/>
                  </a:cubicBezTo>
                  <a:lnTo>
                    <a:pt x="2516" y="15158"/>
                  </a:lnTo>
                  <a:cubicBezTo>
                    <a:pt x="2240" y="15158"/>
                    <a:pt x="2008" y="14926"/>
                    <a:pt x="2008" y="14649"/>
                  </a:cubicBezTo>
                  <a:lnTo>
                    <a:pt x="2008" y="12437"/>
                  </a:lnTo>
                  <a:cubicBezTo>
                    <a:pt x="2008" y="12160"/>
                    <a:pt x="2240" y="11937"/>
                    <a:pt x="2516" y="11937"/>
                  </a:cubicBezTo>
                  <a:close/>
                  <a:moveTo>
                    <a:pt x="13409" y="9921"/>
                  </a:moveTo>
                  <a:cubicBezTo>
                    <a:pt x="14408" y="9921"/>
                    <a:pt x="15220" y="10733"/>
                    <a:pt x="15220" y="11732"/>
                  </a:cubicBezTo>
                  <a:lnTo>
                    <a:pt x="15220" y="12205"/>
                  </a:lnTo>
                  <a:cubicBezTo>
                    <a:pt x="15220" y="12481"/>
                    <a:pt x="14997" y="12704"/>
                    <a:pt x="14720" y="12704"/>
                  </a:cubicBezTo>
                  <a:lnTo>
                    <a:pt x="13784" y="12704"/>
                  </a:lnTo>
                  <a:lnTo>
                    <a:pt x="13784" y="14132"/>
                  </a:lnTo>
                  <a:cubicBezTo>
                    <a:pt x="13784" y="14141"/>
                    <a:pt x="13784" y="14150"/>
                    <a:pt x="13792" y="14150"/>
                  </a:cubicBezTo>
                  <a:lnTo>
                    <a:pt x="14283" y="14150"/>
                  </a:lnTo>
                  <a:cubicBezTo>
                    <a:pt x="14354" y="14150"/>
                    <a:pt x="14426" y="14176"/>
                    <a:pt x="14470" y="14230"/>
                  </a:cubicBezTo>
                  <a:cubicBezTo>
                    <a:pt x="14854" y="14658"/>
                    <a:pt x="14560" y="15158"/>
                    <a:pt x="14149" y="15158"/>
                  </a:cubicBezTo>
                  <a:lnTo>
                    <a:pt x="13293" y="15158"/>
                  </a:lnTo>
                  <a:cubicBezTo>
                    <a:pt x="13007" y="15158"/>
                    <a:pt x="12775" y="14926"/>
                    <a:pt x="12775" y="14631"/>
                  </a:cubicBezTo>
                  <a:lnTo>
                    <a:pt x="12775" y="12704"/>
                  </a:lnTo>
                  <a:lnTo>
                    <a:pt x="11839" y="12704"/>
                  </a:lnTo>
                  <a:cubicBezTo>
                    <a:pt x="11553" y="12704"/>
                    <a:pt x="11330" y="12481"/>
                    <a:pt x="11330" y="12205"/>
                  </a:cubicBezTo>
                  <a:lnTo>
                    <a:pt x="11330" y="11732"/>
                  </a:lnTo>
                  <a:cubicBezTo>
                    <a:pt x="11330" y="10733"/>
                    <a:pt x="12142" y="9921"/>
                    <a:pt x="13141" y="9921"/>
                  </a:cubicBezTo>
                  <a:close/>
                  <a:moveTo>
                    <a:pt x="500" y="1"/>
                  </a:moveTo>
                  <a:cubicBezTo>
                    <a:pt x="224" y="1"/>
                    <a:pt x="1" y="224"/>
                    <a:pt x="1" y="500"/>
                  </a:cubicBezTo>
                  <a:lnTo>
                    <a:pt x="1" y="16665"/>
                  </a:lnTo>
                  <a:cubicBezTo>
                    <a:pt x="1" y="16942"/>
                    <a:pt x="224" y="17165"/>
                    <a:pt x="500" y="17165"/>
                  </a:cubicBezTo>
                  <a:lnTo>
                    <a:pt x="16665" y="17165"/>
                  </a:lnTo>
                  <a:cubicBezTo>
                    <a:pt x="16942" y="17165"/>
                    <a:pt x="17165" y="16942"/>
                    <a:pt x="17165" y="16665"/>
                  </a:cubicBezTo>
                  <a:lnTo>
                    <a:pt x="17165" y="500"/>
                  </a:lnTo>
                  <a:cubicBezTo>
                    <a:pt x="17165" y="224"/>
                    <a:pt x="16942" y="1"/>
                    <a:pt x="16665" y="1"/>
                  </a:cubicBezTo>
                  <a:lnTo>
                    <a:pt x="11732" y="1"/>
                  </a:lnTo>
                  <a:lnTo>
                    <a:pt x="11732" y="5130"/>
                  </a:lnTo>
                  <a:cubicBezTo>
                    <a:pt x="11732" y="5407"/>
                    <a:pt x="11509" y="5630"/>
                    <a:pt x="11232" y="5630"/>
                  </a:cubicBezTo>
                  <a:cubicBezTo>
                    <a:pt x="10973" y="5630"/>
                    <a:pt x="8966" y="4542"/>
                    <a:pt x="8583" y="4354"/>
                  </a:cubicBezTo>
                  <a:lnTo>
                    <a:pt x="6156" y="5577"/>
                  </a:lnTo>
                  <a:cubicBezTo>
                    <a:pt x="6085" y="5613"/>
                    <a:pt x="6009" y="5631"/>
                    <a:pt x="5934" y="5631"/>
                  </a:cubicBezTo>
                  <a:cubicBezTo>
                    <a:pt x="5752" y="5631"/>
                    <a:pt x="5575" y="5530"/>
                    <a:pt x="5487" y="5354"/>
                  </a:cubicBezTo>
                  <a:cubicBezTo>
                    <a:pt x="5442" y="5264"/>
                    <a:pt x="5442" y="5229"/>
                    <a:pt x="5433" y="5130"/>
                  </a:cubicBezTo>
                  <a:lnTo>
                    <a:pt x="5433" y="1"/>
                  </a:ln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grpSp>
      <p:sp>
        <p:nvSpPr>
          <p:cNvPr id="288" name="Google Shape;288;p37"/>
          <p:cNvSpPr/>
          <p:nvPr/>
        </p:nvSpPr>
        <p:spPr>
          <a:xfrm>
            <a:off x="4197803" y="1573758"/>
            <a:ext cx="526402" cy="431434"/>
          </a:xfrm>
          <a:custGeom>
            <a:rect b="b" l="l" r="r" t="t"/>
            <a:pathLst>
              <a:path extrusionOk="0" h="14150" w="17228">
                <a:moveTo>
                  <a:pt x="6058" y="12222"/>
                </a:moveTo>
                <a:cubicBezTo>
                  <a:pt x="5906" y="11669"/>
                  <a:pt x="5228" y="11500"/>
                  <a:pt x="4827" y="11892"/>
                </a:cubicBezTo>
                <a:cubicBezTo>
                  <a:pt x="4372" y="12356"/>
                  <a:pt x="4684" y="13150"/>
                  <a:pt x="5344" y="13150"/>
                </a:cubicBezTo>
                <a:cubicBezTo>
                  <a:pt x="5835" y="13150"/>
                  <a:pt x="6192" y="12686"/>
                  <a:pt x="6058" y="12222"/>
                </a:cubicBezTo>
                <a:close/>
                <a:moveTo>
                  <a:pt x="14310" y="12222"/>
                </a:moveTo>
                <a:cubicBezTo>
                  <a:pt x="14158" y="11669"/>
                  <a:pt x="13471" y="11500"/>
                  <a:pt x="13070" y="11892"/>
                </a:cubicBezTo>
                <a:cubicBezTo>
                  <a:pt x="12615" y="12356"/>
                  <a:pt x="12936" y="13150"/>
                  <a:pt x="13596" y="13150"/>
                </a:cubicBezTo>
                <a:cubicBezTo>
                  <a:pt x="14087" y="13150"/>
                  <a:pt x="14435" y="12686"/>
                  <a:pt x="14310" y="12222"/>
                </a:cubicBezTo>
                <a:close/>
                <a:moveTo>
                  <a:pt x="545" y="1009"/>
                </a:moveTo>
                <a:cubicBezTo>
                  <a:pt x="286" y="1009"/>
                  <a:pt x="63" y="821"/>
                  <a:pt x="36" y="563"/>
                </a:cubicBezTo>
                <a:cubicBezTo>
                  <a:pt x="1" y="259"/>
                  <a:pt x="242" y="1"/>
                  <a:pt x="536" y="1"/>
                </a:cubicBezTo>
                <a:lnTo>
                  <a:pt x="1945" y="1"/>
                </a:lnTo>
                <a:cubicBezTo>
                  <a:pt x="2222" y="1"/>
                  <a:pt x="2445" y="224"/>
                  <a:pt x="2445" y="500"/>
                </a:cubicBezTo>
                <a:lnTo>
                  <a:pt x="2445" y="11571"/>
                </a:lnTo>
                <a:lnTo>
                  <a:pt x="3453" y="11571"/>
                </a:lnTo>
                <a:lnTo>
                  <a:pt x="3453" y="5532"/>
                </a:lnTo>
                <a:cubicBezTo>
                  <a:pt x="3453" y="5255"/>
                  <a:pt x="3676" y="5032"/>
                  <a:pt x="3953" y="5032"/>
                </a:cubicBezTo>
                <a:lnTo>
                  <a:pt x="6736" y="5032"/>
                </a:lnTo>
                <a:lnTo>
                  <a:pt x="6736" y="5701"/>
                </a:lnTo>
                <a:cubicBezTo>
                  <a:pt x="6736" y="5960"/>
                  <a:pt x="6923" y="6192"/>
                  <a:pt x="7182" y="6218"/>
                </a:cubicBezTo>
                <a:cubicBezTo>
                  <a:pt x="7485" y="6254"/>
                  <a:pt x="7744" y="6013"/>
                  <a:pt x="7744" y="5719"/>
                </a:cubicBezTo>
                <a:lnTo>
                  <a:pt x="7744" y="5032"/>
                </a:lnTo>
                <a:lnTo>
                  <a:pt x="10554" y="5032"/>
                </a:lnTo>
                <a:cubicBezTo>
                  <a:pt x="10840" y="5032"/>
                  <a:pt x="11063" y="5255"/>
                  <a:pt x="11063" y="5532"/>
                </a:cubicBezTo>
                <a:lnTo>
                  <a:pt x="11063" y="11571"/>
                </a:lnTo>
                <a:lnTo>
                  <a:pt x="12071" y="11571"/>
                </a:lnTo>
                <a:lnTo>
                  <a:pt x="12071" y="5532"/>
                </a:lnTo>
                <a:cubicBezTo>
                  <a:pt x="12071" y="4702"/>
                  <a:pt x="11393" y="4024"/>
                  <a:pt x="10554" y="4024"/>
                </a:cubicBezTo>
                <a:lnTo>
                  <a:pt x="6736" y="4024"/>
                </a:lnTo>
                <a:lnTo>
                  <a:pt x="6736" y="1446"/>
                </a:lnTo>
                <a:cubicBezTo>
                  <a:pt x="6736" y="1169"/>
                  <a:pt x="6959" y="937"/>
                  <a:pt x="7236" y="937"/>
                </a:cubicBezTo>
                <a:lnTo>
                  <a:pt x="10759" y="937"/>
                </a:lnTo>
                <a:lnTo>
                  <a:pt x="10759" y="1660"/>
                </a:lnTo>
                <a:cubicBezTo>
                  <a:pt x="10759" y="1910"/>
                  <a:pt x="10947" y="2142"/>
                  <a:pt x="11205" y="2168"/>
                </a:cubicBezTo>
                <a:cubicBezTo>
                  <a:pt x="11509" y="2204"/>
                  <a:pt x="11767" y="1963"/>
                  <a:pt x="11767" y="1669"/>
                </a:cubicBezTo>
                <a:lnTo>
                  <a:pt x="11767" y="937"/>
                </a:lnTo>
                <a:lnTo>
                  <a:pt x="15282" y="937"/>
                </a:lnTo>
                <a:cubicBezTo>
                  <a:pt x="15568" y="937"/>
                  <a:pt x="15791" y="1169"/>
                  <a:pt x="15791" y="1446"/>
                </a:cubicBezTo>
                <a:lnTo>
                  <a:pt x="15791" y="11571"/>
                </a:lnTo>
                <a:lnTo>
                  <a:pt x="16683" y="11571"/>
                </a:lnTo>
                <a:cubicBezTo>
                  <a:pt x="16942" y="11571"/>
                  <a:pt x="17165" y="11758"/>
                  <a:pt x="17191" y="12017"/>
                </a:cubicBezTo>
                <a:cubicBezTo>
                  <a:pt x="17227" y="12320"/>
                  <a:pt x="16986" y="12570"/>
                  <a:pt x="16692" y="12570"/>
                </a:cubicBezTo>
                <a:lnTo>
                  <a:pt x="15345" y="12570"/>
                </a:lnTo>
                <a:cubicBezTo>
                  <a:pt x="15256" y="13462"/>
                  <a:pt x="14515" y="14149"/>
                  <a:pt x="13605" y="14149"/>
                </a:cubicBezTo>
                <a:cubicBezTo>
                  <a:pt x="12704" y="14149"/>
                  <a:pt x="11955" y="13462"/>
                  <a:pt x="11875" y="12570"/>
                </a:cubicBezTo>
                <a:lnTo>
                  <a:pt x="7102" y="12570"/>
                </a:lnTo>
                <a:cubicBezTo>
                  <a:pt x="7013" y="13462"/>
                  <a:pt x="6263" y="14149"/>
                  <a:pt x="5362" y="14149"/>
                </a:cubicBezTo>
                <a:cubicBezTo>
                  <a:pt x="4461" y="14149"/>
                  <a:pt x="3712" y="13462"/>
                  <a:pt x="3623" y="12570"/>
                </a:cubicBezTo>
                <a:lnTo>
                  <a:pt x="1945" y="12570"/>
                </a:lnTo>
                <a:cubicBezTo>
                  <a:pt x="1669" y="12570"/>
                  <a:pt x="1437" y="12347"/>
                  <a:pt x="1437" y="12071"/>
                </a:cubicBezTo>
                <a:lnTo>
                  <a:pt x="1437" y="1009"/>
                </a:ln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grpSp>
        <p:nvGrpSpPr>
          <p:cNvPr id="289" name="Google Shape;289;p37"/>
          <p:cNvGrpSpPr/>
          <p:nvPr/>
        </p:nvGrpSpPr>
        <p:grpSpPr>
          <a:xfrm>
            <a:off x="7898697" y="1527495"/>
            <a:ext cx="524442" cy="523679"/>
            <a:chOff x="4016245" y="4108531"/>
            <a:chExt cx="464313" cy="464584"/>
          </a:xfrm>
        </p:grpSpPr>
        <p:sp>
          <p:nvSpPr>
            <p:cNvPr id="290" name="Google Shape;290;p37"/>
            <p:cNvSpPr/>
            <p:nvPr/>
          </p:nvSpPr>
          <p:spPr>
            <a:xfrm>
              <a:off x="4153307" y="4108531"/>
              <a:ext cx="190432" cy="190648"/>
            </a:xfrm>
            <a:custGeom>
              <a:rect b="b" l="l" r="r" t="t"/>
              <a:pathLst>
                <a:path extrusionOk="0" h="7048" w="7040">
                  <a:moveTo>
                    <a:pt x="500" y="0"/>
                  </a:moveTo>
                  <a:cubicBezTo>
                    <a:pt x="223" y="0"/>
                    <a:pt x="0" y="232"/>
                    <a:pt x="0" y="509"/>
                  </a:cubicBezTo>
                  <a:lnTo>
                    <a:pt x="0" y="6539"/>
                  </a:lnTo>
                  <a:cubicBezTo>
                    <a:pt x="0" y="6816"/>
                    <a:pt x="223" y="7048"/>
                    <a:pt x="500" y="7048"/>
                  </a:cubicBezTo>
                  <a:lnTo>
                    <a:pt x="6531" y="7048"/>
                  </a:lnTo>
                  <a:cubicBezTo>
                    <a:pt x="6816" y="7048"/>
                    <a:pt x="7039" y="6816"/>
                    <a:pt x="7039" y="6539"/>
                  </a:cubicBezTo>
                  <a:lnTo>
                    <a:pt x="7039" y="509"/>
                  </a:lnTo>
                  <a:cubicBezTo>
                    <a:pt x="7039" y="232"/>
                    <a:pt x="6816" y="0"/>
                    <a:pt x="6531" y="0"/>
                  </a:cubicBezTo>
                  <a:lnTo>
                    <a:pt x="5023" y="0"/>
                  </a:lnTo>
                  <a:lnTo>
                    <a:pt x="5023" y="1918"/>
                  </a:lnTo>
                  <a:cubicBezTo>
                    <a:pt x="5023" y="2192"/>
                    <a:pt x="4802" y="2424"/>
                    <a:pt x="4530" y="2424"/>
                  </a:cubicBezTo>
                  <a:cubicBezTo>
                    <a:pt x="4448" y="2424"/>
                    <a:pt x="4361" y="2403"/>
                    <a:pt x="4274" y="2355"/>
                  </a:cubicBezTo>
                  <a:lnTo>
                    <a:pt x="3498" y="1981"/>
                  </a:lnTo>
                  <a:lnTo>
                    <a:pt x="2695" y="2364"/>
                  </a:lnTo>
                  <a:cubicBezTo>
                    <a:pt x="2623" y="2398"/>
                    <a:pt x="2549" y="2414"/>
                    <a:pt x="2477" y="2414"/>
                  </a:cubicBezTo>
                  <a:cubicBezTo>
                    <a:pt x="2210" y="2414"/>
                    <a:pt x="1972" y="2198"/>
                    <a:pt x="1972" y="1909"/>
                  </a:cubicBezTo>
                  <a:lnTo>
                    <a:pt x="1972" y="0"/>
                  </a:ln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highlight>
                  <a:srgbClr val="020E50"/>
                </a:highlight>
              </a:endParaRPr>
            </a:p>
          </p:txBody>
        </p:sp>
        <p:sp>
          <p:nvSpPr>
            <p:cNvPr id="291" name="Google Shape;291;p37"/>
            <p:cNvSpPr/>
            <p:nvPr/>
          </p:nvSpPr>
          <p:spPr>
            <a:xfrm>
              <a:off x="4233916" y="4108531"/>
              <a:ext cx="28240" cy="30431"/>
            </a:xfrm>
            <a:custGeom>
              <a:rect b="b" l="l" r="r" t="t"/>
              <a:pathLst>
                <a:path extrusionOk="0" h="1125" w="1044">
                  <a:moveTo>
                    <a:pt x="0" y="0"/>
                  </a:moveTo>
                  <a:lnTo>
                    <a:pt x="0" y="1115"/>
                  </a:lnTo>
                  <a:lnTo>
                    <a:pt x="303" y="973"/>
                  </a:lnTo>
                  <a:cubicBezTo>
                    <a:pt x="370" y="942"/>
                    <a:pt x="444" y="926"/>
                    <a:pt x="519" y="926"/>
                  </a:cubicBezTo>
                  <a:cubicBezTo>
                    <a:pt x="593" y="926"/>
                    <a:pt x="669" y="942"/>
                    <a:pt x="741" y="973"/>
                  </a:cubicBezTo>
                  <a:lnTo>
                    <a:pt x="1044" y="1124"/>
                  </a:lnTo>
                  <a:lnTo>
                    <a:pt x="1044" y="0"/>
                  </a:ln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highlight>
                  <a:srgbClr val="020E50"/>
                </a:highlight>
              </a:endParaRPr>
            </a:p>
          </p:txBody>
        </p:sp>
        <p:sp>
          <p:nvSpPr>
            <p:cNvPr id="292" name="Google Shape;292;p37"/>
            <p:cNvSpPr/>
            <p:nvPr/>
          </p:nvSpPr>
          <p:spPr>
            <a:xfrm>
              <a:off x="4331161" y="4231149"/>
              <a:ext cx="149397" cy="261087"/>
            </a:xfrm>
            <a:custGeom>
              <a:rect b="b" l="l" r="r" t="t"/>
              <a:pathLst>
                <a:path extrusionOk="0" h="9652" w="5523">
                  <a:moveTo>
                    <a:pt x="4362" y="0"/>
                  </a:moveTo>
                  <a:cubicBezTo>
                    <a:pt x="3726" y="0"/>
                    <a:pt x="3212" y="525"/>
                    <a:pt x="3212" y="1159"/>
                  </a:cubicBezTo>
                  <a:lnTo>
                    <a:pt x="3212" y="5138"/>
                  </a:lnTo>
                  <a:cubicBezTo>
                    <a:pt x="3051" y="4879"/>
                    <a:pt x="2810" y="4710"/>
                    <a:pt x="2525" y="4638"/>
                  </a:cubicBezTo>
                  <a:cubicBezTo>
                    <a:pt x="2427" y="4613"/>
                    <a:pt x="2329" y="4600"/>
                    <a:pt x="2232" y="4600"/>
                  </a:cubicBezTo>
                  <a:cubicBezTo>
                    <a:pt x="1722" y="4600"/>
                    <a:pt x="1259" y="4941"/>
                    <a:pt x="1124" y="5459"/>
                  </a:cubicBezTo>
                  <a:lnTo>
                    <a:pt x="0" y="9652"/>
                  </a:lnTo>
                  <a:lnTo>
                    <a:pt x="4773" y="9652"/>
                  </a:lnTo>
                  <a:lnTo>
                    <a:pt x="5487" y="6993"/>
                  </a:lnTo>
                  <a:cubicBezTo>
                    <a:pt x="5513" y="6886"/>
                    <a:pt x="5522" y="6788"/>
                    <a:pt x="5522" y="6690"/>
                  </a:cubicBezTo>
                  <a:lnTo>
                    <a:pt x="5522" y="1177"/>
                  </a:lnTo>
                  <a:cubicBezTo>
                    <a:pt x="5522" y="606"/>
                    <a:pt x="5067" y="71"/>
                    <a:pt x="4496" y="8"/>
                  </a:cubicBezTo>
                  <a:cubicBezTo>
                    <a:pt x="4451" y="3"/>
                    <a:pt x="4406" y="0"/>
                    <a:pt x="4362" y="0"/>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highlight>
                  <a:srgbClr val="020E50"/>
                </a:highlight>
              </a:endParaRPr>
            </a:p>
          </p:txBody>
        </p:sp>
        <p:sp>
          <p:nvSpPr>
            <p:cNvPr id="293" name="Google Shape;293;p37"/>
            <p:cNvSpPr/>
            <p:nvPr/>
          </p:nvSpPr>
          <p:spPr>
            <a:xfrm>
              <a:off x="4282904" y="4519475"/>
              <a:ext cx="197654" cy="53613"/>
            </a:xfrm>
            <a:custGeom>
              <a:rect b="b" l="l" r="r" t="t"/>
              <a:pathLst>
                <a:path extrusionOk="0" h="1982" w="7307">
                  <a:moveTo>
                    <a:pt x="500" y="1"/>
                  </a:moveTo>
                  <a:cubicBezTo>
                    <a:pt x="223" y="1"/>
                    <a:pt x="0" y="224"/>
                    <a:pt x="0" y="500"/>
                  </a:cubicBezTo>
                  <a:lnTo>
                    <a:pt x="0" y="1473"/>
                  </a:lnTo>
                  <a:cubicBezTo>
                    <a:pt x="0" y="1758"/>
                    <a:pt x="232" y="1981"/>
                    <a:pt x="509" y="1981"/>
                  </a:cubicBezTo>
                  <a:lnTo>
                    <a:pt x="6771" y="1972"/>
                  </a:lnTo>
                  <a:cubicBezTo>
                    <a:pt x="6787" y="1974"/>
                    <a:pt x="6802" y="1974"/>
                    <a:pt x="6817" y="1974"/>
                  </a:cubicBezTo>
                  <a:cubicBezTo>
                    <a:pt x="7090" y="1974"/>
                    <a:pt x="7306" y="1752"/>
                    <a:pt x="7306" y="1473"/>
                  </a:cubicBezTo>
                  <a:lnTo>
                    <a:pt x="7306" y="500"/>
                  </a:lnTo>
                  <a:cubicBezTo>
                    <a:pt x="7306" y="224"/>
                    <a:pt x="7083" y="1"/>
                    <a:pt x="6807" y="1"/>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highlight>
                  <a:srgbClr val="020E50"/>
                </a:highlight>
              </a:endParaRPr>
            </a:p>
          </p:txBody>
        </p:sp>
        <p:sp>
          <p:nvSpPr>
            <p:cNvPr id="294" name="Google Shape;294;p37"/>
            <p:cNvSpPr/>
            <p:nvPr/>
          </p:nvSpPr>
          <p:spPr>
            <a:xfrm>
              <a:off x="4016245" y="4519475"/>
              <a:ext cx="197654" cy="53640"/>
            </a:xfrm>
            <a:custGeom>
              <a:rect b="b" l="l" r="r" t="t"/>
              <a:pathLst>
                <a:path extrusionOk="0" h="1983" w="7307">
                  <a:moveTo>
                    <a:pt x="509" y="1"/>
                  </a:moveTo>
                  <a:cubicBezTo>
                    <a:pt x="223" y="1"/>
                    <a:pt x="0" y="224"/>
                    <a:pt x="0" y="500"/>
                  </a:cubicBezTo>
                  <a:lnTo>
                    <a:pt x="0" y="1473"/>
                  </a:lnTo>
                  <a:cubicBezTo>
                    <a:pt x="0" y="1757"/>
                    <a:pt x="216" y="1982"/>
                    <a:pt x="487" y="1982"/>
                  </a:cubicBezTo>
                  <a:cubicBezTo>
                    <a:pt x="497" y="1982"/>
                    <a:pt x="507" y="1982"/>
                    <a:pt x="518" y="1981"/>
                  </a:cubicBezTo>
                  <a:lnTo>
                    <a:pt x="6807" y="1981"/>
                  </a:lnTo>
                  <a:cubicBezTo>
                    <a:pt x="7084" y="1981"/>
                    <a:pt x="7307" y="1758"/>
                    <a:pt x="7307" y="1473"/>
                  </a:cubicBezTo>
                  <a:lnTo>
                    <a:pt x="7307" y="500"/>
                  </a:lnTo>
                  <a:cubicBezTo>
                    <a:pt x="7307" y="224"/>
                    <a:pt x="7084" y="1"/>
                    <a:pt x="6807" y="1"/>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highlight>
                  <a:srgbClr val="020E50"/>
                </a:highlight>
              </a:endParaRPr>
            </a:p>
          </p:txBody>
        </p:sp>
        <p:sp>
          <p:nvSpPr>
            <p:cNvPr id="295" name="Google Shape;295;p37"/>
            <p:cNvSpPr/>
            <p:nvPr/>
          </p:nvSpPr>
          <p:spPr>
            <a:xfrm>
              <a:off x="4016245" y="4231149"/>
              <a:ext cx="149641" cy="261087"/>
            </a:xfrm>
            <a:custGeom>
              <a:rect b="b" l="l" r="r" t="t"/>
              <a:pathLst>
                <a:path extrusionOk="0" h="9652" w="5532">
                  <a:moveTo>
                    <a:pt x="1151" y="0"/>
                  </a:moveTo>
                  <a:cubicBezTo>
                    <a:pt x="515" y="0"/>
                    <a:pt x="0" y="525"/>
                    <a:pt x="0" y="1159"/>
                  </a:cubicBezTo>
                  <a:lnTo>
                    <a:pt x="0" y="6690"/>
                  </a:lnTo>
                  <a:cubicBezTo>
                    <a:pt x="0" y="6788"/>
                    <a:pt x="18" y="6886"/>
                    <a:pt x="45" y="6993"/>
                  </a:cubicBezTo>
                  <a:lnTo>
                    <a:pt x="759" y="9652"/>
                  </a:lnTo>
                  <a:lnTo>
                    <a:pt x="5531" y="9652"/>
                  </a:lnTo>
                  <a:lnTo>
                    <a:pt x="4407" y="5459"/>
                  </a:lnTo>
                  <a:cubicBezTo>
                    <a:pt x="4265" y="4941"/>
                    <a:pt x="3794" y="4600"/>
                    <a:pt x="3282" y="4600"/>
                  </a:cubicBezTo>
                  <a:cubicBezTo>
                    <a:pt x="3185" y="4600"/>
                    <a:pt x="3087" y="4613"/>
                    <a:pt x="2989" y="4638"/>
                  </a:cubicBezTo>
                  <a:cubicBezTo>
                    <a:pt x="2712" y="4710"/>
                    <a:pt x="2471" y="4888"/>
                    <a:pt x="2320" y="5138"/>
                  </a:cubicBezTo>
                  <a:lnTo>
                    <a:pt x="2320" y="1177"/>
                  </a:lnTo>
                  <a:cubicBezTo>
                    <a:pt x="2320" y="606"/>
                    <a:pt x="1856" y="71"/>
                    <a:pt x="1285" y="8"/>
                  </a:cubicBezTo>
                  <a:cubicBezTo>
                    <a:pt x="1240" y="3"/>
                    <a:pt x="1195" y="0"/>
                    <a:pt x="1151" y="0"/>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highlight>
                  <a:srgbClr val="020E50"/>
                </a:highlight>
              </a:endParaRPr>
            </a:p>
          </p:txBody>
        </p:sp>
      </p:grpSp>
      <p:grpSp>
        <p:nvGrpSpPr>
          <p:cNvPr id="296" name="Google Shape;296;p37"/>
          <p:cNvGrpSpPr/>
          <p:nvPr/>
        </p:nvGrpSpPr>
        <p:grpSpPr>
          <a:xfrm>
            <a:off x="5984862" y="2966818"/>
            <a:ext cx="523342" cy="387355"/>
            <a:chOff x="2118065" y="3623741"/>
            <a:chExt cx="463339" cy="343643"/>
          </a:xfrm>
        </p:grpSpPr>
        <p:sp>
          <p:nvSpPr>
            <p:cNvPr id="297" name="Google Shape;297;p37"/>
            <p:cNvSpPr/>
            <p:nvPr/>
          </p:nvSpPr>
          <p:spPr>
            <a:xfrm>
              <a:off x="2118065" y="3737135"/>
              <a:ext cx="171362" cy="56021"/>
            </a:xfrm>
            <a:custGeom>
              <a:rect b="b" l="l" r="r" t="t"/>
              <a:pathLst>
                <a:path extrusionOk="0" h="2071" w="6335">
                  <a:moveTo>
                    <a:pt x="5451" y="2071"/>
                  </a:moveTo>
                  <a:lnTo>
                    <a:pt x="6334" y="1036"/>
                  </a:lnTo>
                  <a:lnTo>
                    <a:pt x="5451" y="1"/>
                  </a:lnTo>
                  <a:cubicBezTo>
                    <a:pt x="5389" y="206"/>
                    <a:pt x="5201" y="367"/>
                    <a:pt x="4969" y="367"/>
                  </a:cubicBezTo>
                  <a:lnTo>
                    <a:pt x="0" y="367"/>
                  </a:lnTo>
                  <a:lnTo>
                    <a:pt x="0" y="1705"/>
                  </a:lnTo>
                  <a:lnTo>
                    <a:pt x="4969" y="1705"/>
                  </a:lnTo>
                  <a:cubicBezTo>
                    <a:pt x="5201" y="1705"/>
                    <a:pt x="5398" y="1857"/>
                    <a:pt x="5451" y="2071"/>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sp>
          <p:nvSpPr>
            <p:cNvPr id="298" name="Google Shape;298;p37"/>
            <p:cNvSpPr/>
            <p:nvPr/>
          </p:nvSpPr>
          <p:spPr>
            <a:xfrm>
              <a:off x="2118065" y="3623741"/>
              <a:ext cx="289354" cy="343400"/>
            </a:xfrm>
            <a:custGeom>
              <a:rect b="b" l="l" r="r" t="t"/>
              <a:pathLst>
                <a:path extrusionOk="0" h="12695" w="10697">
                  <a:moveTo>
                    <a:pt x="4175" y="11428"/>
                  </a:moveTo>
                  <a:cubicBezTo>
                    <a:pt x="3596" y="12008"/>
                    <a:pt x="2596" y="11597"/>
                    <a:pt x="2596" y="10777"/>
                  </a:cubicBezTo>
                  <a:cubicBezTo>
                    <a:pt x="2596" y="9956"/>
                    <a:pt x="3596" y="9546"/>
                    <a:pt x="4175" y="10125"/>
                  </a:cubicBezTo>
                  <a:cubicBezTo>
                    <a:pt x="4532" y="10482"/>
                    <a:pt x="4532" y="11071"/>
                    <a:pt x="4175" y="11428"/>
                  </a:cubicBezTo>
                  <a:close/>
                  <a:moveTo>
                    <a:pt x="10188" y="0"/>
                  </a:moveTo>
                  <a:lnTo>
                    <a:pt x="500" y="0"/>
                  </a:lnTo>
                  <a:cubicBezTo>
                    <a:pt x="223" y="0"/>
                    <a:pt x="0" y="223"/>
                    <a:pt x="0" y="500"/>
                  </a:cubicBezTo>
                  <a:lnTo>
                    <a:pt x="0" y="3551"/>
                  </a:lnTo>
                  <a:lnTo>
                    <a:pt x="4461" y="3551"/>
                  </a:lnTo>
                  <a:lnTo>
                    <a:pt x="4461" y="2864"/>
                  </a:lnTo>
                  <a:cubicBezTo>
                    <a:pt x="4461" y="2409"/>
                    <a:pt x="5041" y="2168"/>
                    <a:pt x="5362" y="2569"/>
                  </a:cubicBezTo>
                  <a:lnTo>
                    <a:pt x="7360" y="4916"/>
                  </a:lnTo>
                  <a:cubicBezTo>
                    <a:pt x="7521" y="5103"/>
                    <a:pt x="7512" y="5379"/>
                    <a:pt x="7351" y="5567"/>
                  </a:cubicBezTo>
                  <a:lnTo>
                    <a:pt x="5344" y="7931"/>
                  </a:lnTo>
                  <a:cubicBezTo>
                    <a:pt x="5041" y="8288"/>
                    <a:pt x="4461" y="8065"/>
                    <a:pt x="4461" y="7610"/>
                  </a:cubicBezTo>
                  <a:lnTo>
                    <a:pt x="4461" y="7610"/>
                  </a:lnTo>
                  <a:lnTo>
                    <a:pt x="4461" y="6905"/>
                  </a:lnTo>
                  <a:lnTo>
                    <a:pt x="0" y="6905"/>
                  </a:lnTo>
                  <a:lnTo>
                    <a:pt x="0" y="10661"/>
                  </a:lnTo>
                  <a:cubicBezTo>
                    <a:pt x="0" y="10937"/>
                    <a:pt x="223" y="11160"/>
                    <a:pt x="500" y="11160"/>
                  </a:cubicBezTo>
                  <a:lnTo>
                    <a:pt x="1651" y="11160"/>
                  </a:lnTo>
                  <a:cubicBezTo>
                    <a:pt x="1829" y="12043"/>
                    <a:pt x="2614" y="12695"/>
                    <a:pt x="3533" y="12695"/>
                  </a:cubicBezTo>
                  <a:cubicBezTo>
                    <a:pt x="4461" y="12695"/>
                    <a:pt x="5237" y="12043"/>
                    <a:pt x="5424" y="11160"/>
                  </a:cubicBezTo>
                  <a:lnTo>
                    <a:pt x="10188" y="11160"/>
                  </a:lnTo>
                  <a:cubicBezTo>
                    <a:pt x="10465" y="11160"/>
                    <a:pt x="10697" y="10937"/>
                    <a:pt x="10697" y="10661"/>
                  </a:cubicBezTo>
                  <a:lnTo>
                    <a:pt x="10697" y="500"/>
                  </a:lnTo>
                  <a:cubicBezTo>
                    <a:pt x="10697" y="223"/>
                    <a:pt x="10465" y="0"/>
                    <a:pt x="10188" y="0"/>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sp>
          <p:nvSpPr>
            <p:cNvPr id="299" name="Google Shape;299;p37"/>
            <p:cNvSpPr/>
            <p:nvPr/>
          </p:nvSpPr>
          <p:spPr>
            <a:xfrm>
              <a:off x="2434415" y="3694910"/>
              <a:ext cx="146990" cy="272475"/>
            </a:xfrm>
            <a:custGeom>
              <a:rect b="b" l="l" r="r" t="t"/>
              <a:pathLst>
                <a:path extrusionOk="0" h="10073" w="5434">
                  <a:moveTo>
                    <a:pt x="3373" y="8797"/>
                  </a:moveTo>
                  <a:cubicBezTo>
                    <a:pt x="3212" y="8966"/>
                    <a:pt x="2980" y="9064"/>
                    <a:pt x="2722" y="9064"/>
                  </a:cubicBezTo>
                  <a:cubicBezTo>
                    <a:pt x="2472" y="9064"/>
                    <a:pt x="2240" y="8966"/>
                    <a:pt x="2071" y="8797"/>
                  </a:cubicBezTo>
                  <a:cubicBezTo>
                    <a:pt x="1910" y="8627"/>
                    <a:pt x="1803" y="8395"/>
                    <a:pt x="1803" y="8146"/>
                  </a:cubicBezTo>
                  <a:cubicBezTo>
                    <a:pt x="1803" y="7887"/>
                    <a:pt x="1910" y="7655"/>
                    <a:pt x="2071" y="7494"/>
                  </a:cubicBezTo>
                  <a:cubicBezTo>
                    <a:pt x="2240" y="7325"/>
                    <a:pt x="2472" y="7218"/>
                    <a:pt x="2722" y="7218"/>
                  </a:cubicBezTo>
                  <a:cubicBezTo>
                    <a:pt x="2980" y="7218"/>
                    <a:pt x="3212" y="7325"/>
                    <a:pt x="3373" y="7494"/>
                  </a:cubicBezTo>
                  <a:cubicBezTo>
                    <a:pt x="3543" y="7655"/>
                    <a:pt x="3650" y="7887"/>
                    <a:pt x="3650" y="8146"/>
                  </a:cubicBezTo>
                  <a:cubicBezTo>
                    <a:pt x="3650" y="8395"/>
                    <a:pt x="3543" y="8627"/>
                    <a:pt x="3373" y="8797"/>
                  </a:cubicBezTo>
                  <a:close/>
                  <a:moveTo>
                    <a:pt x="4979" y="3899"/>
                  </a:moveTo>
                  <a:cubicBezTo>
                    <a:pt x="4702" y="3614"/>
                    <a:pt x="4319" y="3435"/>
                    <a:pt x="3890" y="3435"/>
                  </a:cubicBezTo>
                  <a:lnTo>
                    <a:pt x="3890" y="3435"/>
                  </a:lnTo>
                  <a:lnTo>
                    <a:pt x="1607" y="3435"/>
                  </a:lnTo>
                  <a:cubicBezTo>
                    <a:pt x="1348" y="3435"/>
                    <a:pt x="1116" y="3248"/>
                    <a:pt x="1089" y="2989"/>
                  </a:cubicBezTo>
                  <a:cubicBezTo>
                    <a:pt x="1062" y="2686"/>
                    <a:pt x="1294" y="2427"/>
                    <a:pt x="1589" y="2427"/>
                  </a:cubicBezTo>
                  <a:lnTo>
                    <a:pt x="3293" y="2427"/>
                  </a:lnTo>
                  <a:lnTo>
                    <a:pt x="2909" y="1776"/>
                  </a:lnTo>
                  <a:cubicBezTo>
                    <a:pt x="2561" y="1187"/>
                    <a:pt x="2088" y="723"/>
                    <a:pt x="1526" y="402"/>
                  </a:cubicBezTo>
                  <a:cubicBezTo>
                    <a:pt x="1250" y="242"/>
                    <a:pt x="946" y="117"/>
                    <a:pt x="625" y="36"/>
                  </a:cubicBezTo>
                  <a:cubicBezTo>
                    <a:pt x="474" y="1"/>
                    <a:pt x="322" y="28"/>
                    <a:pt x="197" y="126"/>
                  </a:cubicBezTo>
                  <a:cubicBezTo>
                    <a:pt x="72" y="224"/>
                    <a:pt x="1" y="367"/>
                    <a:pt x="1" y="527"/>
                  </a:cubicBezTo>
                  <a:lnTo>
                    <a:pt x="1" y="8030"/>
                  </a:lnTo>
                  <a:cubicBezTo>
                    <a:pt x="1" y="8306"/>
                    <a:pt x="233" y="8529"/>
                    <a:pt x="509" y="8529"/>
                  </a:cubicBezTo>
                  <a:lnTo>
                    <a:pt x="848" y="8529"/>
                  </a:lnTo>
                  <a:cubicBezTo>
                    <a:pt x="920" y="8904"/>
                    <a:pt x="1107" y="9243"/>
                    <a:pt x="1366" y="9511"/>
                  </a:cubicBezTo>
                  <a:cubicBezTo>
                    <a:pt x="1714" y="9858"/>
                    <a:pt x="2195" y="10073"/>
                    <a:pt x="2722" y="10073"/>
                  </a:cubicBezTo>
                  <a:cubicBezTo>
                    <a:pt x="3248" y="10073"/>
                    <a:pt x="3730" y="9858"/>
                    <a:pt x="4078" y="9511"/>
                  </a:cubicBezTo>
                  <a:cubicBezTo>
                    <a:pt x="4336" y="9243"/>
                    <a:pt x="4524" y="8904"/>
                    <a:pt x="4604" y="8529"/>
                  </a:cubicBezTo>
                  <a:lnTo>
                    <a:pt x="4934" y="8529"/>
                  </a:lnTo>
                  <a:cubicBezTo>
                    <a:pt x="5211" y="8529"/>
                    <a:pt x="5434" y="8306"/>
                    <a:pt x="5434" y="8030"/>
                  </a:cubicBezTo>
                  <a:lnTo>
                    <a:pt x="5434" y="5005"/>
                  </a:lnTo>
                  <a:cubicBezTo>
                    <a:pt x="5434" y="4577"/>
                    <a:pt x="5264" y="4185"/>
                    <a:pt x="4979" y="3899"/>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grpSp>
      <p:grpSp>
        <p:nvGrpSpPr>
          <p:cNvPr id="300" name="Google Shape;300;p37"/>
          <p:cNvGrpSpPr/>
          <p:nvPr/>
        </p:nvGrpSpPr>
        <p:grpSpPr>
          <a:xfrm>
            <a:off x="696874" y="1527681"/>
            <a:ext cx="531805" cy="523374"/>
            <a:chOff x="2745247" y="3018038"/>
            <a:chExt cx="470832" cy="464313"/>
          </a:xfrm>
        </p:grpSpPr>
        <p:sp>
          <p:nvSpPr>
            <p:cNvPr id="301" name="Google Shape;301;p37"/>
            <p:cNvSpPr/>
            <p:nvPr/>
          </p:nvSpPr>
          <p:spPr>
            <a:xfrm>
              <a:off x="2899675" y="3018038"/>
              <a:ext cx="166303" cy="155916"/>
            </a:xfrm>
            <a:custGeom>
              <a:rect b="b" l="l" r="r" t="t"/>
              <a:pathLst>
                <a:path extrusionOk="0" h="5764" w="6148">
                  <a:moveTo>
                    <a:pt x="5451" y="2712"/>
                  </a:moveTo>
                  <a:lnTo>
                    <a:pt x="4747" y="2712"/>
                  </a:lnTo>
                  <a:lnTo>
                    <a:pt x="4747" y="500"/>
                  </a:lnTo>
                  <a:cubicBezTo>
                    <a:pt x="4747" y="223"/>
                    <a:pt x="4515" y="0"/>
                    <a:pt x="4238" y="0"/>
                  </a:cubicBezTo>
                  <a:lnTo>
                    <a:pt x="1892" y="0"/>
                  </a:lnTo>
                  <a:cubicBezTo>
                    <a:pt x="1615" y="0"/>
                    <a:pt x="1392" y="223"/>
                    <a:pt x="1392" y="500"/>
                  </a:cubicBezTo>
                  <a:lnTo>
                    <a:pt x="1392" y="2712"/>
                  </a:lnTo>
                  <a:lnTo>
                    <a:pt x="688" y="2712"/>
                  </a:lnTo>
                  <a:cubicBezTo>
                    <a:pt x="224" y="2712"/>
                    <a:pt x="1" y="3292"/>
                    <a:pt x="357" y="3596"/>
                  </a:cubicBezTo>
                  <a:lnTo>
                    <a:pt x="2739" y="5594"/>
                  </a:lnTo>
                  <a:cubicBezTo>
                    <a:pt x="2918" y="5754"/>
                    <a:pt x="3194" y="5763"/>
                    <a:pt x="3391" y="5603"/>
                  </a:cubicBezTo>
                  <a:lnTo>
                    <a:pt x="5746" y="3613"/>
                  </a:lnTo>
                  <a:cubicBezTo>
                    <a:pt x="6147" y="3301"/>
                    <a:pt x="5906" y="2712"/>
                    <a:pt x="5451" y="2712"/>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sp>
          <p:nvSpPr>
            <p:cNvPr id="302" name="Google Shape;302;p37"/>
            <p:cNvSpPr/>
            <p:nvPr/>
          </p:nvSpPr>
          <p:spPr>
            <a:xfrm>
              <a:off x="2803161" y="3287104"/>
              <a:ext cx="241097" cy="195247"/>
            </a:xfrm>
            <a:custGeom>
              <a:rect b="b" l="l" r="r" t="t"/>
              <a:pathLst>
                <a:path extrusionOk="0" h="7218" w="8913">
                  <a:moveTo>
                    <a:pt x="5799" y="5808"/>
                  </a:moveTo>
                  <a:lnTo>
                    <a:pt x="2525" y="5808"/>
                  </a:lnTo>
                  <a:cubicBezTo>
                    <a:pt x="2266" y="5808"/>
                    <a:pt x="2043" y="5621"/>
                    <a:pt x="2016" y="5362"/>
                  </a:cubicBezTo>
                  <a:cubicBezTo>
                    <a:pt x="1981" y="5058"/>
                    <a:pt x="2213" y="4800"/>
                    <a:pt x="2516" y="4800"/>
                  </a:cubicBezTo>
                  <a:lnTo>
                    <a:pt x="5781" y="4800"/>
                  </a:lnTo>
                  <a:cubicBezTo>
                    <a:pt x="6040" y="4800"/>
                    <a:pt x="6272" y="4987"/>
                    <a:pt x="6298" y="5246"/>
                  </a:cubicBezTo>
                  <a:cubicBezTo>
                    <a:pt x="6334" y="5549"/>
                    <a:pt x="6093" y="5808"/>
                    <a:pt x="5799" y="5808"/>
                  </a:cubicBezTo>
                  <a:close/>
                  <a:moveTo>
                    <a:pt x="2516" y="2793"/>
                  </a:moveTo>
                  <a:lnTo>
                    <a:pt x="3301" y="2793"/>
                  </a:lnTo>
                  <a:cubicBezTo>
                    <a:pt x="3560" y="2793"/>
                    <a:pt x="3792" y="2980"/>
                    <a:pt x="3818" y="3239"/>
                  </a:cubicBezTo>
                  <a:cubicBezTo>
                    <a:pt x="3854" y="3542"/>
                    <a:pt x="3613" y="3792"/>
                    <a:pt x="3319" y="3792"/>
                  </a:cubicBezTo>
                  <a:lnTo>
                    <a:pt x="2525" y="3792"/>
                  </a:lnTo>
                  <a:cubicBezTo>
                    <a:pt x="2266" y="3792"/>
                    <a:pt x="2043" y="3604"/>
                    <a:pt x="2016" y="3355"/>
                  </a:cubicBezTo>
                  <a:cubicBezTo>
                    <a:pt x="1981" y="3051"/>
                    <a:pt x="2213" y="2793"/>
                    <a:pt x="2516" y="2793"/>
                  </a:cubicBezTo>
                  <a:close/>
                  <a:moveTo>
                    <a:pt x="6682" y="1419"/>
                  </a:moveTo>
                  <a:lnTo>
                    <a:pt x="0" y="1419"/>
                  </a:lnTo>
                  <a:lnTo>
                    <a:pt x="0" y="6709"/>
                  </a:lnTo>
                  <a:cubicBezTo>
                    <a:pt x="0" y="6994"/>
                    <a:pt x="223" y="7217"/>
                    <a:pt x="500" y="7217"/>
                  </a:cubicBezTo>
                  <a:lnTo>
                    <a:pt x="8912" y="7217"/>
                  </a:lnTo>
                  <a:lnTo>
                    <a:pt x="8912" y="0"/>
                  </a:lnTo>
                  <a:lnTo>
                    <a:pt x="7637" y="1071"/>
                  </a:lnTo>
                  <a:cubicBezTo>
                    <a:pt x="7369" y="1285"/>
                    <a:pt x="7039" y="1419"/>
                    <a:pt x="6682" y="1419"/>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sp>
          <p:nvSpPr>
            <p:cNvPr id="303" name="Google Shape;303;p37"/>
            <p:cNvSpPr/>
            <p:nvPr/>
          </p:nvSpPr>
          <p:spPr>
            <a:xfrm>
              <a:off x="3071497" y="3286617"/>
              <a:ext cx="87128" cy="195734"/>
            </a:xfrm>
            <a:custGeom>
              <a:rect b="b" l="l" r="r" t="t"/>
              <a:pathLst>
                <a:path extrusionOk="0" h="7236" w="3221">
                  <a:moveTo>
                    <a:pt x="1107" y="1017"/>
                  </a:moveTo>
                  <a:lnTo>
                    <a:pt x="0" y="0"/>
                  </a:lnTo>
                  <a:lnTo>
                    <a:pt x="0" y="7235"/>
                  </a:lnTo>
                  <a:cubicBezTo>
                    <a:pt x="830" y="7235"/>
                    <a:pt x="1865" y="7235"/>
                    <a:pt x="2712" y="7235"/>
                  </a:cubicBezTo>
                  <a:cubicBezTo>
                    <a:pt x="2998" y="7235"/>
                    <a:pt x="3221" y="7012"/>
                    <a:pt x="3221" y="6736"/>
                  </a:cubicBezTo>
                  <a:lnTo>
                    <a:pt x="3221" y="1437"/>
                  </a:lnTo>
                  <a:lnTo>
                    <a:pt x="2150" y="1437"/>
                  </a:lnTo>
                  <a:cubicBezTo>
                    <a:pt x="1749" y="1437"/>
                    <a:pt x="1392" y="1285"/>
                    <a:pt x="1107" y="1017"/>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sp>
          <p:nvSpPr>
            <p:cNvPr id="304" name="Google Shape;304;p37"/>
            <p:cNvSpPr/>
            <p:nvPr/>
          </p:nvSpPr>
          <p:spPr>
            <a:xfrm>
              <a:off x="2745247" y="3218316"/>
              <a:ext cx="299011" cy="79906"/>
            </a:xfrm>
            <a:custGeom>
              <a:rect b="b" l="l" r="r" t="t"/>
              <a:pathLst>
                <a:path extrusionOk="0" h="2954" w="11054">
                  <a:moveTo>
                    <a:pt x="9135" y="2838"/>
                  </a:moveTo>
                  <a:lnTo>
                    <a:pt x="11053" y="1232"/>
                  </a:lnTo>
                  <a:lnTo>
                    <a:pt x="11053" y="1"/>
                  </a:lnTo>
                  <a:lnTo>
                    <a:pt x="2587" y="1"/>
                  </a:lnTo>
                  <a:cubicBezTo>
                    <a:pt x="2462" y="1"/>
                    <a:pt x="2329" y="54"/>
                    <a:pt x="2230" y="152"/>
                  </a:cubicBezTo>
                  <a:lnTo>
                    <a:pt x="366" y="2070"/>
                  </a:lnTo>
                  <a:cubicBezTo>
                    <a:pt x="0" y="2418"/>
                    <a:pt x="268" y="2954"/>
                    <a:pt x="696" y="2954"/>
                  </a:cubicBezTo>
                  <a:lnTo>
                    <a:pt x="8823" y="2954"/>
                  </a:lnTo>
                  <a:cubicBezTo>
                    <a:pt x="8939" y="2954"/>
                    <a:pt x="9037" y="2918"/>
                    <a:pt x="9135" y="2838"/>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sp>
          <p:nvSpPr>
            <p:cNvPr id="305" name="Google Shape;305;p37"/>
            <p:cNvSpPr/>
            <p:nvPr/>
          </p:nvSpPr>
          <p:spPr>
            <a:xfrm>
              <a:off x="3071497" y="3218316"/>
              <a:ext cx="144582" cy="79906"/>
            </a:xfrm>
            <a:custGeom>
              <a:rect b="b" l="l" r="r" t="t"/>
              <a:pathLst>
                <a:path extrusionOk="0" h="2954" w="5345">
                  <a:moveTo>
                    <a:pt x="5148" y="2097"/>
                  </a:moveTo>
                  <a:lnTo>
                    <a:pt x="3212" y="152"/>
                  </a:lnTo>
                  <a:cubicBezTo>
                    <a:pt x="3114" y="63"/>
                    <a:pt x="2989" y="1"/>
                    <a:pt x="2846" y="1"/>
                  </a:cubicBezTo>
                  <a:lnTo>
                    <a:pt x="27" y="1"/>
                  </a:lnTo>
                  <a:cubicBezTo>
                    <a:pt x="18" y="10"/>
                    <a:pt x="9" y="19"/>
                    <a:pt x="0" y="28"/>
                  </a:cubicBezTo>
                  <a:lnTo>
                    <a:pt x="0" y="1161"/>
                  </a:lnTo>
                  <a:lnTo>
                    <a:pt x="1785" y="2802"/>
                  </a:lnTo>
                  <a:cubicBezTo>
                    <a:pt x="1874" y="2891"/>
                    <a:pt x="2008" y="2954"/>
                    <a:pt x="2150" y="2954"/>
                  </a:cubicBezTo>
                  <a:lnTo>
                    <a:pt x="4791" y="2954"/>
                  </a:lnTo>
                  <a:cubicBezTo>
                    <a:pt x="4925" y="2954"/>
                    <a:pt x="5050" y="2900"/>
                    <a:pt x="5148" y="2802"/>
                  </a:cubicBezTo>
                  <a:cubicBezTo>
                    <a:pt x="5344" y="2606"/>
                    <a:pt x="5344" y="2293"/>
                    <a:pt x="5148" y="2097"/>
                  </a:cubicBezTo>
                  <a:close/>
                </a:path>
              </a:pathLst>
            </a:custGeom>
            <a:solidFill>
              <a:srgbClr val="020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20E50"/>
                </a:solidFill>
              </a:endParaRPr>
            </a:p>
          </p:txBody>
        </p:sp>
      </p:grpSp>
      <p:pic>
        <p:nvPicPr>
          <p:cNvPr id="306" name="Google Shape;306;p37"/>
          <p:cNvPicPr preferRelativeResize="0"/>
          <p:nvPr/>
        </p:nvPicPr>
        <p:blipFill>
          <a:blip r:embed="rId3">
            <a:alphaModFix/>
          </a:blip>
          <a:stretch>
            <a:fillRect/>
          </a:stretch>
        </p:blipFill>
        <p:spPr>
          <a:xfrm>
            <a:off x="8167889" y="187039"/>
            <a:ext cx="760250" cy="760250"/>
          </a:xfrm>
          <a:prstGeom prst="rect">
            <a:avLst/>
          </a:prstGeom>
          <a:noFill/>
          <a:ln>
            <a:noFill/>
          </a:ln>
        </p:spPr>
      </p:pic>
      <p:sp>
        <p:nvSpPr>
          <p:cNvPr id="307" name="Google Shape;307;p37"/>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CLUSTERING PROCESS</a:t>
            </a:r>
            <a:endParaRPr b="1" sz="3200">
              <a:solidFill>
                <a:srgbClr val="020E5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p:nvPr/>
        </p:nvSpPr>
        <p:spPr>
          <a:xfrm>
            <a:off x="5215046" y="1610573"/>
            <a:ext cx="983700" cy="991500"/>
          </a:xfrm>
          <a:prstGeom prst="ellipse">
            <a:avLst/>
          </a:prstGeom>
          <a:solidFill>
            <a:srgbClr val="2345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AEC8D"/>
              </a:solidFill>
              <a:latin typeface="Poppins SemiBold"/>
              <a:ea typeface="Poppins SemiBold"/>
              <a:cs typeface="Poppins SemiBold"/>
              <a:sym typeface="Poppins SemiBold"/>
            </a:endParaRPr>
          </a:p>
        </p:txBody>
      </p:sp>
      <p:sp>
        <p:nvSpPr>
          <p:cNvPr id="313" name="Google Shape;313;p38"/>
          <p:cNvSpPr/>
          <p:nvPr/>
        </p:nvSpPr>
        <p:spPr>
          <a:xfrm>
            <a:off x="721380" y="1610573"/>
            <a:ext cx="983700" cy="991500"/>
          </a:xfrm>
          <a:prstGeom prst="ellipse">
            <a:avLst/>
          </a:prstGeom>
          <a:solidFill>
            <a:srgbClr val="2345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AEC8D"/>
              </a:solidFill>
              <a:latin typeface="Poppins SemiBold"/>
              <a:ea typeface="Poppins SemiBold"/>
              <a:cs typeface="Poppins SemiBold"/>
              <a:sym typeface="Poppins SemiBold"/>
            </a:endParaRPr>
          </a:p>
        </p:txBody>
      </p:sp>
      <p:pic>
        <p:nvPicPr>
          <p:cNvPr id="314" name="Google Shape;314;p38"/>
          <p:cNvPicPr preferRelativeResize="0"/>
          <p:nvPr/>
        </p:nvPicPr>
        <p:blipFill>
          <a:blip r:embed="rId3">
            <a:alphaModFix/>
          </a:blip>
          <a:stretch>
            <a:fillRect/>
          </a:stretch>
        </p:blipFill>
        <p:spPr>
          <a:xfrm>
            <a:off x="8167889" y="187039"/>
            <a:ext cx="760250" cy="760250"/>
          </a:xfrm>
          <a:prstGeom prst="rect">
            <a:avLst/>
          </a:prstGeom>
          <a:noFill/>
          <a:ln>
            <a:noFill/>
          </a:ln>
        </p:spPr>
      </p:pic>
      <p:sp>
        <p:nvSpPr>
          <p:cNvPr id="315" name="Google Shape;315;p38"/>
          <p:cNvSpPr/>
          <p:nvPr/>
        </p:nvSpPr>
        <p:spPr>
          <a:xfrm>
            <a:off x="2968214" y="1610573"/>
            <a:ext cx="983700" cy="991500"/>
          </a:xfrm>
          <a:prstGeom prst="ellipse">
            <a:avLst/>
          </a:prstGeom>
          <a:solidFill>
            <a:srgbClr val="2345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AEC8D"/>
              </a:solidFill>
              <a:latin typeface="Poppins SemiBold"/>
              <a:ea typeface="Poppins SemiBold"/>
              <a:cs typeface="Poppins SemiBold"/>
              <a:sym typeface="Poppins SemiBold"/>
            </a:endParaRPr>
          </a:p>
        </p:txBody>
      </p:sp>
      <p:sp>
        <p:nvSpPr>
          <p:cNvPr id="316" name="Google Shape;316;p38"/>
          <p:cNvSpPr txBox="1"/>
          <p:nvPr/>
        </p:nvSpPr>
        <p:spPr>
          <a:xfrm>
            <a:off x="2371955" y="3251022"/>
            <a:ext cx="2251200" cy="9159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100">
                <a:solidFill>
                  <a:srgbClr val="020E50"/>
                </a:solidFill>
                <a:latin typeface="Poppins Light"/>
                <a:ea typeface="Poppins Light"/>
                <a:cs typeface="Poppins Light"/>
                <a:sym typeface="Poppins Light"/>
              </a:rPr>
              <a:t>Handling unlogical, missing, duplicates, typos and outliers values for each datasets and merged them become one dataset.</a:t>
            </a:r>
            <a:endParaRPr sz="1100">
              <a:solidFill>
                <a:srgbClr val="020E50"/>
              </a:solidFill>
              <a:latin typeface="Poppins Light"/>
              <a:ea typeface="Poppins Light"/>
              <a:cs typeface="Poppins Light"/>
              <a:sym typeface="Poppins Light"/>
            </a:endParaRPr>
          </a:p>
        </p:txBody>
      </p:sp>
      <p:sp>
        <p:nvSpPr>
          <p:cNvPr id="317" name="Google Shape;317;p38"/>
          <p:cNvSpPr/>
          <p:nvPr/>
        </p:nvSpPr>
        <p:spPr>
          <a:xfrm>
            <a:off x="2485833" y="2876137"/>
            <a:ext cx="1948800" cy="323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ko">
                <a:solidFill>
                  <a:srgbClr val="020E50"/>
                </a:solidFill>
                <a:latin typeface="Poppins"/>
                <a:ea typeface="Poppins"/>
                <a:cs typeface="Poppins"/>
                <a:sym typeface="Poppins"/>
              </a:rPr>
              <a:t>Clean &amp; Merge</a:t>
            </a:r>
            <a:endParaRPr b="1" sz="1100"/>
          </a:p>
        </p:txBody>
      </p:sp>
      <p:grpSp>
        <p:nvGrpSpPr>
          <p:cNvPr id="318" name="Google Shape;318;p38"/>
          <p:cNvGrpSpPr/>
          <p:nvPr/>
        </p:nvGrpSpPr>
        <p:grpSpPr>
          <a:xfrm>
            <a:off x="987680" y="1844523"/>
            <a:ext cx="444817" cy="459883"/>
            <a:chOff x="2772242" y="1560385"/>
            <a:chExt cx="376198" cy="385905"/>
          </a:xfrm>
        </p:grpSpPr>
        <p:sp>
          <p:nvSpPr>
            <p:cNvPr id="319" name="Google Shape;319;p38"/>
            <p:cNvSpPr/>
            <p:nvPr/>
          </p:nvSpPr>
          <p:spPr>
            <a:xfrm>
              <a:off x="2976990" y="1560385"/>
              <a:ext cx="171450" cy="171450"/>
            </a:xfrm>
            <a:custGeom>
              <a:rect b="b" l="l" r="r" t="t"/>
              <a:pathLst>
                <a:path extrusionOk="0" h="171450" w="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320" name="Google Shape;320;p38"/>
            <p:cNvSpPr/>
            <p:nvPr/>
          </p:nvSpPr>
          <p:spPr>
            <a:xfrm>
              <a:off x="2830203" y="1774840"/>
              <a:ext cx="238125" cy="171450"/>
            </a:xfrm>
            <a:custGeom>
              <a:rect b="b" l="l" r="r" t="t"/>
              <a:pathLst>
                <a:path extrusionOk="0" h="171450" w="238125">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321" name="Google Shape;321;p38"/>
            <p:cNvSpPr/>
            <p:nvPr/>
          </p:nvSpPr>
          <p:spPr>
            <a:xfrm>
              <a:off x="2986086" y="1739645"/>
              <a:ext cx="142875" cy="133350"/>
            </a:xfrm>
            <a:custGeom>
              <a:rect b="b" l="l" r="r" t="t"/>
              <a:pathLst>
                <a:path extrusionOk="0" h="133350" w="142875">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322" name="Google Shape;322;p38"/>
            <p:cNvSpPr/>
            <p:nvPr/>
          </p:nvSpPr>
          <p:spPr>
            <a:xfrm>
              <a:off x="2772242" y="1597152"/>
              <a:ext cx="180975" cy="276225"/>
            </a:xfrm>
            <a:custGeom>
              <a:rect b="b" l="l" r="r" t="t"/>
              <a:pathLst>
                <a:path extrusionOk="0" h="276225" w="18097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grpSp>
      <p:sp>
        <p:nvSpPr>
          <p:cNvPr id="323" name="Google Shape;323;p38"/>
          <p:cNvSpPr/>
          <p:nvPr/>
        </p:nvSpPr>
        <p:spPr>
          <a:xfrm>
            <a:off x="7461879" y="1610573"/>
            <a:ext cx="983700" cy="991500"/>
          </a:xfrm>
          <a:prstGeom prst="ellipse">
            <a:avLst/>
          </a:prstGeom>
          <a:solidFill>
            <a:srgbClr val="2345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rgbClr val="FAEC8D"/>
              </a:solidFill>
              <a:latin typeface="Poppins SemiBold"/>
              <a:ea typeface="Poppins SemiBold"/>
              <a:cs typeface="Poppins SemiBold"/>
              <a:sym typeface="Poppins SemiBold"/>
            </a:endParaRPr>
          </a:p>
        </p:txBody>
      </p:sp>
      <p:sp>
        <p:nvSpPr>
          <p:cNvPr id="324" name="Google Shape;324;p38"/>
          <p:cNvSpPr txBox="1"/>
          <p:nvPr/>
        </p:nvSpPr>
        <p:spPr>
          <a:xfrm>
            <a:off x="6979500" y="3251013"/>
            <a:ext cx="1948800" cy="408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100">
                <a:solidFill>
                  <a:srgbClr val="020E50"/>
                </a:solidFill>
                <a:latin typeface="Poppins Light"/>
                <a:ea typeface="Poppins Light"/>
                <a:cs typeface="Poppins Light"/>
                <a:sym typeface="Poppins Light"/>
              </a:rPr>
              <a:t>Create RFM Table for doing Cluster Analysis</a:t>
            </a:r>
            <a:endParaRPr sz="1100">
              <a:solidFill>
                <a:srgbClr val="020E50"/>
              </a:solidFill>
              <a:latin typeface="Poppins Light"/>
              <a:ea typeface="Poppins Light"/>
              <a:cs typeface="Poppins Light"/>
              <a:sym typeface="Poppins Light"/>
            </a:endParaRPr>
          </a:p>
        </p:txBody>
      </p:sp>
      <p:sp>
        <p:nvSpPr>
          <p:cNvPr id="325" name="Google Shape;325;p38"/>
          <p:cNvSpPr/>
          <p:nvPr/>
        </p:nvSpPr>
        <p:spPr>
          <a:xfrm>
            <a:off x="6979499" y="2876137"/>
            <a:ext cx="1948800" cy="323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ko">
                <a:solidFill>
                  <a:srgbClr val="020E50"/>
                </a:solidFill>
                <a:latin typeface="Poppins"/>
                <a:ea typeface="Poppins"/>
                <a:cs typeface="Poppins"/>
                <a:sym typeface="Poppins"/>
              </a:rPr>
              <a:t>Create Table</a:t>
            </a:r>
            <a:endParaRPr b="1" sz="1100"/>
          </a:p>
        </p:txBody>
      </p:sp>
      <p:sp>
        <p:nvSpPr>
          <p:cNvPr id="326" name="Google Shape;326;p38"/>
          <p:cNvSpPr txBox="1"/>
          <p:nvPr/>
        </p:nvSpPr>
        <p:spPr>
          <a:xfrm>
            <a:off x="239001" y="3251013"/>
            <a:ext cx="1948800" cy="577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100">
                <a:solidFill>
                  <a:srgbClr val="020E50"/>
                </a:solidFill>
                <a:latin typeface="Poppins Light"/>
                <a:ea typeface="Poppins Light"/>
                <a:cs typeface="Poppins Light"/>
                <a:sym typeface="Poppins Light"/>
              </a:rPr>
              <a:t>Import three datasets that are going to be used in this project.</a:t>
            </a:r>
            <a:endParaRPr sz="1100">
              <a:solidFill>
                <a:srgbClr val="020E50"/>
              </a:solidFill>
              <a:latin typeface="Poppins Light"/>
              <a:ea typeface="Poppins Light"/>
              <a:cs typeface="Poppins Light"/>
              <a:sym typeface="Poppins Light"/>
            </a:endParaRPr>
          </a:p>
        </p:txBody>
      </p:sp>
      <p:sp>
        <p:nvSpPr>
          <p:cNvPr id="327" name="Google Shape;327;p38"/>
          <p:cNvSpPr/>
          <p:nvPr/>
        </p:nvSpPr>
        <p:spPr>
          <a:xfrm>
            <a:off x="239000" y="2876137"/>
            <a:ext cx="1948800" cy="323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ko">
                <a:solidFill>
                  <a:srgbClr val="020E50"/>
                </a:solidFill>
                <a:latin typeface="Poppins"/>
                <a:ea typeface="Poppins"/>
                <a:cs typeface="Poppins"/>
                <a:sym typeface="Poppins"/>
              </a:rPr>
              <a:t>Import Datasets</a:t>
            </a:r>
            <a:endParaRPr b="1" sz="1100"/>
          </a:p>
        </p:txBody>
      </p:sp>
      <p:grpSp>
        <p:nvGrpSpPr>
          <p:cNvPr id="328" name="Google Shape;328;p38"/>
          <p:cNvGrpSpPr/>
          <p:nvPr/>
        </p:nvGrpSpPr>
        <p:grpSpPr>
          <a:xfrm>
            <a:off x="5476042" y="1883350"/>
            <a:ext cx="461420" cy="445752"/>
            <a:chOff x="6793030" y="2235612"/>
            <a:chExt cx="390240" cy="374047"/>
          </a:xfrm>
        </p:grpSpPr>
        <p:sp>
          <p:nvSpPr>
            <p:cNvPr id="329" name="Google Shape;329;p38"/>
            <p:cNvSpPr/>
            <p:nvPr/>
          </p:nvSpPr>
          <p:spPr>
            <a:xfrm>
              <a:off x="6897520" y="2314384"/>
              <a:ext cx="285750" cy="295275"/>
            </a:xfrm>
            <a:custGeom>
              <a:rect b="b" l="l" r="r" t="t"/>
              <a:pathLst>
                <a:path extrusionOk="0" h="295275" w="285750">
                  <a:moveTo>
                    <a:pt x="266033" y="7144"/>
                  </a:moveTo>
                  <a:lnTo>
                    <a:pt x="215455" y="7144"/>
                  </a:lnTo>
                  <a:lnTo>
                    <a:pt x="215455" y="24194"/>
                  </a:lnTo>
                  <a:lnTo>
                    <a:pt x="215455" y="40958"/>
                  </a:lnTo>
                  <a:lnTo>
                    <a:pt x="215455" y="142589"/>
                  </a:lnTo>
                  <a:cubicBezTo>
                    <a:pt x="215455" y="170402"/>
                    <a:pt x="192881" y="192977"/>
                    <a:pt x="165068" y="192977"/>
                  </a:cubicBezTo>
                  <a:lnTo>
                    <a:pt x="61436" y="192977"/>
                  </a:lnTo>
                  <a:lnTo>
                    <a:pt x="45529" y="204121"/>
                  </a:lnTo>
                  <a:lnTo>
                    <a:pt x="21621" y="220885"/>
                  </a:lnTo>
                  <a:lnTo>
                    <a:pt x="7144" y="231077"/>
                  </a:lnTo>
                  <a:cubicBezTo>
                    <a:pt x="10191" y="235077"/>
                    <a:pt x="14954" y="237649"/>
                    <a:pt x="20383" y="237649"/>
                  </a:cubicBezTo>
                  <a:lnTo>
                    <a:pt x="134683" y="237649"/>
                  </a:lnTo>
                  <a:lnTo>
                    <a:pt x="215836" y="294418"/>
                  </a:lnTo>
                  <a:cubicBezTo>
                    <a:pt x="218694" y="296418"/>
                    <a:pt x="222028" y="297466"/>
                    <a:pt x="225457" y="297466"/>
                  </a:cubicBezTo>
                  <a:cubicBezTo>
                    <a:pt x="229457" y="297466"/>
                    <a:pt x="233457" y="296037"/>
                    <a:pt x="236696" y="293084"/>
                  </a:cubicBezTo>
                  <a:cubicBezTo>
                    <a:pt x="240220" y="289846"/>
                    <a:pt x="242125" y="285179"/>
                    <a:pt x="242125" y="280416"/>
                  </a:cubicBezTo>
                  <a:lnTo>
                    <a:pt x="242125" y="238411"/>
                  </a:lnTo>
                  <a:lnTo>
                    <a:pt x="266223" y="238411"/>
                  </a:lnTo>
                  <a:cubicBezTo>
                    <a:pt x="275463" y="238411"/>
                    <a:pt x="282987" y="230886"/>
                    <a:pt x="282987" y="221647"/>
                  </a:cubicBezTo>
                  <a:lnTo>
                    <a:pt x="282987" y="24003"/>
                  </a:lnTo>
                  <a:cubicBezTo>
                    <a:pt x="283083" y="14669"/>
                    <a:pt x="275463" y="7144"/>
                    <a:pt x="26603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330" name="Google Shape;330;p38"/>
            <p:cNvSpPr/>
            <p:nvPr/>
          </p:nvSpPr>
          <p:spPr>
            <a:xfrm>
              <a:off x="6793030" y="2235612"/>
              <a:ext cx="285750" cy="304800"/>
            </a:xfrm>
            <a:custGeom>
              <a:rect b="b" l="l" r="r" t="t"/>
              <a:pathLst>
                <a:path extrusionOk="0" h="304800" w="285750">
                  <a:moveTo>
                    <a:pt x="269748" y="7144"/>
                  </a:moveTo>
                  <a:lnTo>
                    <a:pt x="23908" y="7144"/>
                  </a:lnTo>
                  <a:cubicBezTo>
                    <a:pt x="14668" y="7144"/>
                    <a:pt x="7144" y="14668"/>
                    <a:pt x="7144" y="23908"/>
                  </a:cubicBezTo>
                  <a:lnTo>
                    <a:pt x="7144" y="221361"/>
                  </a:lnTo>
                  <a:cubicBezTo>
                    <a:pt x="7144" y="230600"/>
                    <a:pt x="14668" y="238125"/>
                    <a:pt x="23908" y="238125"/>
                  </a:cubicBezTo>
                  <a:lnTo>
                    <a:pt x="47244" y="238125"/>
                  </a:lnTo>
                  <a:lnTo>
                    <a:pt x="47244" y="281178"/>
                  </a:lnTo>
                  <a:cubicBezTo>
                    <a:pt x="47244" y="285655"/>
                    <a:pt x="48863" y="290036"/>
                    <a:pt x="52007" y="293180"/>
                  </a:cubicBezTo>
                  <a:cubicBezTo>
                    <a:pt x="55340" y="296609"/>
                    <a:pt x="59722" y="298228"/>
                    <a:pt x="64008" y="298228"/>
                  </a:cubicBezTo>
                  <a:cubicBezTo>
                    <a:pt x="67342" y="298228"/>
                    <a:pt x="70771" y="297180"/>
                    <a:pt x="73628" y="295180"/>
                  </a:cubicBezTo>
                  <a:lnTo>
                    <a:pt x="107632" y="271367"/>
                  </a:lnTo>
                  <a:lnTo>
                    <a:pt x="124396" y="259651"/>
                  </a:lnTo>
                  <a:lnTo>
                    <a:pt x="141161" y="247936"/>
                  </a:lnTo>
                  <a:lnTo>
                    <a:pt x="154972" y="238220"/>
                  </a:lnTo>
                  <a:lnTo>
                    <a:pt x="269653" y="238220"/>
                  </a:lnTo>
                  <a:cubicBezTo>
                    <a:pt x="278892" y="238220"/>
                    <a:pt x="286417" y="230695"/>
                    <a:pt x="286417" y="221456"/>
                  </a:cubicBezTo>
                  <a:lnTo>
                    <a:pt x="286417" y="119158"/>
                  </a:lnTo>
                  <a:lnTo>
                    <a:pt x="286417" y="102394"/>
                  </a:lnTo>
                  <a:lnTo>
                    <a:pt x="286417" y="85630"/>
                  </a:lnTo>
                  <a:lnTo>
                    <a:pt x="286417" y="24003"/>
                  </a:lnTo>
                  <a:cubicBezTo>
                    <a:pt x="286512" y="14668"/>
                    <a:pt x="279082" y="7144"/>
                    <a:pt x="269748" y="7144"/>
                  </a:cubicBezTo>
                  <a:close/>
                  <a:moveTo>
                    <a:pt x="219170" y="160877"/>
                  </a:moveTo>
                  <a:cubicBezTo>
                    <a:pt x="217932" y="169164"/>
                    <a:pt x="210598" y="175165"/>
                    <a:pt x="202216" y="175165"/>
                  </a:cubicBezTo>
                  <a:lnTo>
                    <a:pt x="192405" y="175165"/>
                  </a:lnTo>
                  <a:lnTo>
                    <a:pt x="91630" y="175165"/>
                  </a:lnTo>
                  <a:cubicBezTo>
                    <a:pt x="82582" y="175165"/>
                    <a:pt x="74771" y="168116"/>
                    <a:pt x="74486" y="158972"/>
                  </a:cubicBezTo>
                  <a:cubicBezTo>
                    <a:pt x="74200" y="149447"/>
                    <a:pt x="81725" y="141732"/>
                    <a:pt x="91154" y="141732"/>
                  </a:cubicBezTo>
                  <a:lnTo>
                    <a:pt x="202597" y="141732"/>
                  </a:lnTo>
                  <a:cubicBezTo>
                    <a:pt x="209265" y="141732"/>
                    <a:pt x="215075" y="145637"/>
                    <a:pt x="217741" y="151352"/>
                  </a:cubicBezTo>
                  <a:cubicBezTo>
                    <a:pt x="219075" y="154114"/>
                    <a:pt x="219646" y="157353"/>
                    <a:pt x="219170" y="160877"/>
                  </a:cubicBezTo>
                  <a:close/>
                  <a:moveTo>
                    <a:pt x="202597" y="108204"/>
                  </a:moveTo>
                  <a:lnTo>
                    <a:pt x="91630" y="108204"/>
                  </a:lnTo>
                  <a:cubicBezTo>
                    <a:pt x="82582" y="108204"/>
                    <a:pt x="74771" y="101155"/>
                    <a:pt x="74486" y="92107"/>
                  </a:cubicBezTo>
                  <a:cubicBezTo>
                    <a:pt x="74200" y="82582"/>
                    <a:pt x="81725" y="74771"/>
                    <a:pt x="91154" y="74771"/>
                  </a:cubicBezTo>
                  <a:lnTo>
                    <a:pt x="202597" y="74771"/>
                  </a:lnTo>
                  <a:cubicBezTo>
                    <a:pt x="211836" y="74771"/>
                    <a:pt x="219361" y="82296"/>
                    <a:pt x="219361" y="91535"/>
                  </a:cubicBezTo>
                  <a:cubicBezTo>
                    <a:pt x="219266" y="100774"/>
                    <a:pt x="211836" y="108204"/>
                    <a:pt x="202597" y="10820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grpSp>
      <p:grpSp>
        <p:nvGrpSpPr>
          <p:cNvPr id="331" name="Google Shape;331;p38"/>
          <p:cNvGrpSpPr/>
          <p:nvPr/>
        </p:nvGrpSpPr>
        <p:grpSpPr>
          <a:xfrm>
            <a:off x="3285441" y="1871678"/>
            <a:ext cx="349133" cy="469247"/>
            <a:chOff x="3471472" y="902398"/>
            <a:chExt cx="295275" cy="393763"/>
          </a:xfrm>
        </p:grpSpPr>
        <p:sp>
          <p:nvSpPr>
            <p:cNvPr id="332" name="Google Shape;332;p38"/>
            <p:cNvSpPr/>
            <p:nvPr/>
          </p:nvSpPr>
          <p:spPr>
            <a:xfrm>
              <a:off x="3549482" y="902398"/>
              <a:ext cx="142875" cy="76200"/>
            </a:xfrm>
            <a:custGeom>
              <a:rect b="b" l="l" r="r" t="t"/>
              <a:pathLst>
                <a:path extrusionOk="0" h="76200" w="142875">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333" name="Google Shape;333;p38"/>
            <p:cNvSpPr/>
            <p:nvPr/>
          </p:nvSpPr>
          <p:spPr>
            <a:xfrm>
              <a:off x="3471472" y="924686"/>
              <a:ext cx="295275" cy="371475"/>
            </a:xfrm>
            <a:custGeom>
              <a:rect b="b" l="l" r="r" t="t"/>
              <a:pathLst>
                <a:path extrusionOk="0" h="371475" w="2952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grpSp>
      <p:sp>
        <p:nvSpPr>
          <p:cNvPr id="334" name="Google Shape;334;p38"/>
          <p:cNvSpPr txBox="1"/>
          <p:nvPr/>
        </p:nvSpPr>
        <p:spPr>
          <a:xfrm>
            <a:off x="4732667" y="3251013"/>
            <a:ext cx="1948800" cy="408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ko" sz="1100">
                <a:solidFill>
                  <a:srgbClr val="020E50"/>
                </a:solidFill>
                <a:latin typeface="Poppins Light"/>
                <a:ea typeface="Poppins Light"/>
                <a:cs typeface="Poppins Light"/>
                <a:sym typeface="Poppins Light"/>
              </a:rPr>
              <a:t>Removing unused rows and columns.</a:t>
            </a:r>
            <a:endParaRPr sz="1100">
              <a:solidFill>
                <a:srgbClr val="020E50"/>
              </a:solidFill>
              <a:latin typeface="Poppins Light"/>
              <a:ea typeface="Poppins Light"/>
              <a:cs typeface="Poppins Light"/>
              <a:sym typeface="Poppins Light"/>
            </a:endParaRPr>
          </a:p>
        </p:txBody>
      </p:sp>
      <p:sp>
        <p:nvSpPr>
          <p:cNvPr id="335" name="Google Shape;335;p38"/>
          <p:cNvSpPr/>
          <p:nvPr/>
        </p:nvSpPr>
        <p:spPr>
          <a:xfrm>
            <a:off x="4732666" y="2876137"/>
            <a:ext cx="1948800" cy="323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ko">
                <a:solidFill>
                  <a:srgbClr val="020E50"/>
                </a:solidFill>
                <a:latin typeface="Poppins"/>
                <a:ea typeface="Poppins"/>
                <a:cs typeface="Poppins"/>
                <a:sym typeface="Poppins"/>
              </a:rPr>
              <a:t>Removing Data</a:t>
            </a:r>
            <a:endParaRPr b="1" sz="1100"/>
          </a:p>
        </p:txBody>
      </p:sp>
      <p:pic>
        <p:nvPicPr>
          <p:cNvPr id="336" name="Google Shape;336;p38"/>
          <p:cNvPicPr preferRelativeResize="0"/>
          <p:nvPr/>
        </p:nvPicPr>
        <p:blipFill rotWithShape="1">
          <a:blip r:embed="rId4">
            <a:alphaModFix/>
          </a:blip>
          <a:srcRect b="0" l="0" r="0" t="0"/>
          <a:stretch/>
        </p:blipFill>
        <p:spPr>
          <a:xfrm>
            <a:off x="2142933" y="1822011"/>
            <a:ext cx="387584" cy="568698"/>
          </a:xfrm>
          <a:prstGeom prst="rect">
            <a:avLst/>
          </a:prstGeom>
          <a:noFill/>
          <a:ln>
            <a:noFill/>
          </a:ln>
        </p:spPr>
      </p:pic>
      <p:pic>
        <p:nvPicPr>
          <p:cNvPr id="337" name="Google Shape;337;p38"/>
          <p:cNvPicPr preferRelativeResize="0"/>
          <p:nvPr/>
        </p:nvPicPr>
        <p:blipFill rotWithShape="1">
          <a:blip r:embed="rId5">
            <a:alphaModFix/>
          </a:blip>
          <a:srcRect b="0" l="0" r="0" t="0"/>
          <a:stretch/>
        </p:blipFill>
        <p:spPr>
          <a:xfrm>
            <a:off x="7727667" y="1907207"/>
            <a:ext cx="461454" cy="397520"/>
          </a:xfrm>
          <a:prstGeom prst="rect">
            <a:avLst/>
          </a:prstGeom>
          <a:noFill/>
          <a:ln>
            <a:noFill/>
          </a:ln>
        </p:spPr>
      </p:pic>
      <p:pic>
        <p:nvPicPr>
          <p:cNvPr id="338" name="Google Shape;338;p38"/>
          <p:cNvPicPr preferRelativeResize="0"/>
          <p:nvPr/>
        </p:nvPicPr>
        <p:blipFill rotWithShape="1">
          <a:blip r:embed="rId4">
            <a:alphaModFix/>
          </a:blip>
          <a:srcRect b="0" l="0" r="0" t="0"/>
          <a:stretch/>
        </p:blipFill>
        <p:spPr>
          <a:xfrm>
            <a:off x="4400918" y="1833297"/>
            <a:ext cx="387584" cy="568698"/>
          </a:xfrm>
          <a:prstGeom prst="rect">
            <a:avLst/>
          </a:prstGeom>
          <a:noFill/>
          <a:ln>
            <a:noFill/>
          </a:ln>
        </p:spPr>
      </p:pic>
      <p:pic>
        <p:nvPicPr>
          <p:cNvPr id="339" name="Google Shape;339;p38"/>
          <p:cNvPicPr preferRelativeResize="0"/>
          <p:nvPr/>
        </p:nvPicPr>
        <p:blipFill rotWithShape="1">
          <a:blip r:embed="rId4">
            <a:alphaModFix/>
          </a:blip>
          <a:srcRect b="0" l="0" r="0" t="0"/>
          <a:stretch/>
        </p:blipFill>
        <p:spPr>
          <a:xfrm>
            <a:off x="6636563" y="1822004"/>
            <a:ext cx="387584" cy="568698"/>
          </a:xfrm>
          <a:prstGeom prst="rect">
            <a:avLst/>
          </a:prstGeom>
          <a:noFill/>
          <a:ln>
            <a:noFill/>
          </a:ln>
        </p:spPr>
      </p:pic>
      <p:sp>
        <p:nvSpPr>
          <p:cNvPr id="340" name="Google Shape;340;p38"/>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DATA PREPARATION</a:t>
            </a:r>
            <a:endParaRPr b="1" sz="3200">
              <a:solidFill>
                <a:srgbClr val="020E5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9"/>
          <p:cNvSpPr txBox="1"/>
          <p:nvPr/>
        </p:nvSpPr>
        <p:spPr>
          <a:xfrm>
            <a:off x="130218" y="1094766"/>
            <a:ext cx="24987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2000" u="sng">
                <a:solidFill>
                  <a:srgbClr val="020E50"/>
                </a:solidFill>
                <a:latin typeface="DM Sans"/>
                <a:ea typeface="DM Sans"/>
                <a:cs typeface="DM Sans"/>
                <a:sym typeface="DM Sans"/>
              </a:rPr>
              <a:t>Recency</a:t>
            </a:r>
            <a:endParaRPr b="1" sz="2000" u="sng">
              <a:solidFill>
                <a:srgbClr val="020E50"/>
              </a:solidFill>
              <a:latin typeface="DM Sans"/>
              <a:ea typeface="DM Sans"/>
              <a:cs typeface="DM Sans"/>
              <a:sym typeface="DM Sans"/>
            </a:endParaRPr>
          </a:p>
        </p:txBody>
      </p:sp>
      <p:sp>
        <p:nvSpPr>
          <p:cNvPr id="346" name="Google Shape;346;p39"/>
          <p:cNvSpPr txBox="1"/>
          <p:nvPr/>
        </p:nvSpPr>
        <p:spPr>
          <a:xfrm>
            <a:off x="3074765" y="1094782"/>
            <a:ext cx="24987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2000" u="sng">
                <a:solidFill>
                  <a:srgbClr val="020E50"/>
                </a:solidFill>
                <a:latin typeface="DM Sans"/>
                <a:ea typeface="DM Sans"/>
                <a:cs typeface="DM Sans"/>
                <a:sym typeface="DM Sans"/>
              </a:rPr>
              <a:t>Frequency</a:t>
            </a:r>
            <a:endParaRPr b="1" sz="2000" u="sng">
              <a:solidFill>
                <a:srgbClr val="020E50"/>
              </a:solidFill>
              <a:latin typeface="DM Sans"/>
              <a:ea typeface="DM Sans"/>
              <a:cs typeface="DM Sans"/>
              <a:sym typeface="DM Sans"/>
            </a:endParaRPr>
          </a:p>
        </p:txBody>
      </p:sp>
      <p:sp>
        <p:nvSpPr>
          <p:cNvPr id="347" name="Google Shape;347;p39"/>
          <p:cNvSpPr txBox="1"/>
          <p:nvPr/>
        </p:nvSpPr>
        <p:spPr>
          <a:xfrm>
            <a:off x="6145514" y="1105157"/>
            <a:ext cx="24987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2000" u="sng">
                <a:solidFill>
                  <a:srgbClr val="020E50"/>
                </a:solidFill>
                <a:latin typeface="DM Sans"/>
                <a:ea typeface="DM Sans"/>
                <a:cs typeface="DM Sans"/>
                <a:sym typeface="DM Sans"/>
              </a:rPr>
              <a:t>Monetary</a:t>
            </a:r>
            <a:endParaRPr b="1" sz="2000" u="sng">
              <a:solidFill>
                <a:srgbClr val="020E50"/>
              </a:solidFill>
              <a:latin typeface="DM Sans"/>
              <a:ea typeface="DM Sans"/>
              <a:cs typeface="DM Sans"/>
              <a:sym typeface="DM Sans"/>
            </a:endParaRPr>
          </a:p>
        </p:txBody>
      </p:sp>
      <p:sp>
        <p:nvSpPr>
          <p:cNvPr id="348" name="Google Shape;348;p39"/>
          <p:cNvSpPr txBox="1"/>
          <p:nvPr/>
        </p:nvSpPr>
        <p:spPr>
          <a:xfrm>
            <a:off x="154473" y="1423550"/>
            <a:ext cx="254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020E50"/>
                </a:solidFill>
                <a:latin typeface="Roboto"/>
                <a:ea typeface="Roboto"/>
                <a:cs typeface="Roboto"/>
                <a:sym typeface="Roboto"/>
              </a:rPr>
              <a:t>It shows time since last order from customer.</a:t>
            </a:r>
            <a:endParaRPr>
              <a:solidFill>
                <a:srgbClr val="020E50"/>
              </a:solidFill>
            </a:endParaRPr>
          </a:p>
        </p:txBody>
      </p:sp>
      <p:sp>
        <p:nvSpPr>
          <p:cNvPr id="349" name="Google Shape;349;p39"/>
          <p:cNvSpPr txBox="1"/>
          <p:nvPr/>
        </p:nvSpPr>
        <p:spPr>
          <a:xfrm>
            <a:off x="2808111" y="142354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020E50"/>
                </a:solidFill>
                <a:latin typeface="Roboto"/>
                <a:ea typeface="Roboto"/>
                <a:cs typeface="Roboto"/>
                <a:sym typeface="Roboto"/>
              </a:rPr>
              <a:t>It shows total number of transactions purchased by customer.</a:t>
            </a:r>
            <a:endParaRPr>
              <a:solidFill>
                <a:srgbClr val="020E50"/>
              </a:solidFill>
            </a:endParaRPr>
          </a:p>
        </p:txBody>
      </p:sp>
      <p:sp>
        <p:nvSpPr>
          <p:cNvPr id="350" name="Google Shape;350;p39"/>
          <p:cNvSpPr txBox="1"/>
          <p:nvPr/>
        </p:nvSpPr>
        <p:spPr>
          <a:xfrm>
            <a:off x="5849591" y="1427009"/>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020E50"/>
                </a:solidFill>
                <a:latin typeface="Roboto"/>
                <a:ea typeface="Roboto"/>
                <a:cs typeface="Roboto"/>
                <a:sym typeface="Roboto"/>
              </a:rPr>
              <a:t>It shows transaction value that customer spends in total.</a:t>
            </a:r>
            <a:endParaRPr>
              <a:solidFill>
                <a:srgbClr val="020E50"/>
              </a:solidFill>
            </a:endParaRPr>
          </a:p>
        </p:txBody>
      </p:sp>
      <p:pic>
        <p:nvPicPr>
          <p:cNvPr id="351" name="Google Shape;351;p39"/>
          <p:cNvPicPr preferRelativeResize="0"/>
          <p:nvPr/>
        </p:nvPicPr>
        <p:blipFill rotWithShape="1">
          <a:blip r:embed="rId3">
            <a:alphaModFix/>
          </a:blip>
          <a:srcRect b="0" l="3409" r="0" t="0"/>
          <a:stretch/>
        </p:blipFill>
        <p:spPr>
          <a:xfrm>
            <a:off x="3072600" y="1932700"/>
            <a:ext cx="2498700" cy="2254825"/>
          </a:xfrm>
          <a:prstGeom prst="rect">
            <a:avLst/>
          </a:prstGeom>
          <a:noFill/>
          <a:ln>
            <a:noFill/>
          </a:ln>
        </p:spPr>
      </p:pic>
      <p:pic>
        <p:nvPicPr>
          <p:cNvPr id="352" name="Google Shape;352;p39"/>
          <p:cNvPicPr preferRelativeResize="0"/>
          <p:nvPr/>
        </p:nvPicPr>
        <p:blipFill rotWithShape="1">
          <a:blip r:embed="rId4">
            <a:alphaModFix/>
          </a:blip>
          <a:srcRect b="0" l="3035" r="0" t="0"/>
          <a:stretch/>
        </p:blipFill>
        <p:spPr>
          <a:xfrm>
            <a:off x="6005950" y="1932700"/>
            <a:ext cx="2722425" cy="2254825"/>
          </a:xfrm>
          <a:prstGeom prst="rect">
            <a:avLst/>
          </a:prstGeom>
          <a:noFill/>
          <a:ln>
            <a:noFill/>
          </a:ln>
        </p:spPr>
      </p:pic>
      <p:pic>
        <p:nvPicPr>
          <p:cNvPr id="353" name="Google Shape;353;p39"/>
          <p:cNvPicPr preferRelativeResize="0"/>
          <p:nvPr/>
        </p:nvPicPr>
        <p:blipFill rotWithShape="1">
          <a:blip r:embed="rId5">
            <a:alphaModFix/>
          </a:blip>
          <a:srcRect b="7278" l="3366" r="3375" t="0"/>
          <a:stretch/>
        </p:blipFill>
        <p:spPr>
          <a:xfrm>
            <a:off x="249375" y="1932700"/>
            <a:ext cx="2296400" cy="2254825"/>
          </a:xfrm>
          <a:prstGeom prst="rect">
            <a:avLst/>
          </a:prstGeom>
          <a:noFill/>
          <a:ln>
            <a:noFill/>
          </a:ln>
        </p:spPr>
      </p:pic>
      <p:sp>
        <p:nvSpPr>
          <p:cNvPr id="354" name="Google Shape;354;p39"/>
          <p:cNvSpPr txBox="1"/>
          <p:nvPr/>
        </p:nvSpPr>
        <p:spPr>
          <a:xfrm>
            <a:off x="131619" y="4145957"/>
            <a:ext cx="2556300" cy="892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50">
                <a:solidFill>
                  <a:srgbClr val="020E50"/>
                </a:solidFill>
                <a:latin typeface="Roboto"/>
                <a:ea typeface="Roboto"/>
                <a:cs typeface="Roboto"/>
                <a:sym typeface="Roboto"/>
              </a:rPr>
              <a:t>First, find the last date purchase for each customers. Then, calculate recency since last date purchase made in the e-commerce.</a:t>
            </a:r>
            <a:endParaRPr sz="1150">
              <a:solidFill>
                <a:srgbClr val="020E50"/>
              </a:solidFill>
              <a:latin typeface="Roboto"/>
              <a:ea typeface="Roboto"/>
              <a:cs typeface="Roboto"/>
              <a:sym typeface="Roboto"/>
            </a:endParaRPr>
          </a:p>
        </p:txBody>
      </p:sp>
      <p:sp>
        <p:nvSpPr>
          <p:cNvPr id="355" name="Google Shape;355;p39"/>
          <p:cNvSpPr txBox="1"/>
          <p:nvPr/>
        </p:nvSpPr>
        <p:spPr>
          <a:xfrm>
            <a:off x="2983625" y="4135575"/>
            <a:ext cx="2611200" cy="538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50">
                <a:solidFill>
                  <a:srgbClr val="020E50"/>
                </a:solidFill>
                <a:latin typeface="Roboto"/>
                <a:ea typeface="Roboto"/>
                <a:cs typeface="Roboto"/>
                <a:sym typeface="Roboto"/>
              </a:rPr>
              <a:t>Find total number of transactions purchased by each customer.</a:t>
            </a:r>
            <a:endParaRPr sz="1150">
              <a:solidFill>
                <a:srgbClr val="020E50"/>
              </a:solidFill>
              <a:latin typeface="Roboto"/>
              <a:ea typeface="Roboto"/>
              <a:cs typeface="Roboto"/>
              <a:sym typeface="Roboto"/>
            </a:endParaRPr>
          </a:p>
        </p:txBody>
      </p:sp>
      <p:sp>
        <p:nvSpPr>
          <p:cNvPr id="356" name="Google Shape;356;p39"/>
          <p:cNvSpPr txBox="1"/>
          <p:nvPr/>
        </p:nvSpPr>
        <p:spPr>
          <a:xfrm>
            <a:off x="5931149" y="4126000"/>
            <a:ext cx="2869800" cy="538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50">
                <a:solidFill>
                  <a:srgbClr val="020E50"/>
                </a:solidFill>
                <a:latin typeface="Roboto"/>
                <a:ea typeface="Roboto"/>
                <a:cs typeface="Roboto"/>
                <a:sym typeface="Roboto"/>
              </a:rPr>
              <a:t>Calculate total transaction value that customer spends in the e-commerce.</a:t>
            </a:r>
            <a:endParaRPr sz="1150">
              <a:solidFill>
                <a:srgbClr val="020E50"/>
              </a:solidFill>
              <a:latin typeface="Roboto"/>
              <a:ea typeface="Roboto"/>
              <a:cs typeface="Roboto"/>
              <a:sym typeface="Roboto"/>
            </a:endParaRPr>
          </a:p>
        </p:txBody>
      </p:sp>
      <p:pic>
        <p:nvPicPr>
          <p:cNvPr id="357" name="Google Shape;357;p39"/>
          <p:cNvPicPr preferRelativeResize="0"/>
          <p:nvPr/>
        </p:nvPicPr>
        <p:blipFill>
          <a:blip r:embed="rId6">
            <a:alphaModFix/>
          </a:blip>
          <a:stretch>
            <a:fillRect/>
          </a:stretch>
        </p:blipFill>
        <p:spPr>
          <a:xfrm>
            <a:off x="8167889" y="187039"/>
            <a:ext cx="760250" cy="760250"/>
          </a:xfrm>
          <a:prstGeom prst="rect">
            <a:avLst/>
          </a:prstGeom>
          <a:noFill/>
          <a:ln>
            <a:noFill/>
          </a:ln>
        </p:spPr>
      </p:pic>
      <p:sp>
        <p:nvSpPr>
          <p:cNvPr id="358" name="Google Shape;358;p39"/>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CREATE RFM TABLE</a:t>
            </a:r>
            <a:endParaRPr b="1" sz="3200">
              <a:solidFill>
                <a:srgbClr val="020E5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0"/>
          <p:cNvSpPr txBox="1"/>
          <p:nvPr/>
        </p:nvSpPr>
        <p:spPr>
          <a:xfrm>
            <a:off x="130218" y="1094766"/>
            <a:ext cx="24987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2000" u="sng">
                <a:solidFill>
                  <a:srgbClr val="020E50"/>
                </a:solidFill>
                <a:latin typeface="DM Sans"/>
                <a:ea typeface="DM Sans"/>
                <a:cs typeface="DM Sans"/>
                <a:sym typeface="DM Sans"/>
              </a:rPr>
              <a:t>Recency</a:t>
            </a:r>
            <a:endParaRPr b="1" sz="2000" u="sng">
              <a:solidFill>
                <a:srgbClr val="020E50"/>
              </a:solidFill>
              <a:latin typeface="DM Sans"/>
              <a:ea typeface="DM Sans"/>
              <a:cs typeface="DM Sans"/>
              <a:sym typeface="DM Sans"/>
            </a:endParaRPr>
          </a:p>
        </p:txBody>
      </p:sp>
      <p:sp>
        <p:nvSpPr>
          <p:cNvPr id="364" name="Google Shape;364;p40"/>
          <p:cNvSpPr txBox="1"/>
          <p:nvPr/>
        </p:nvSpPr>
        <p:spPr>
          <a:xfrm>
            <a:off x="3074765" y="1094782"/>
            <a:ext cx="24987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2000" u="sng">
                <a:solidFill>
                  <a:srgbClr val="020E50"/>
                </a:solidFill>
                <a:latin typeface="DM Sans"/>
                <a:ea typeface="DM Sans"/>
                <a:cs typeface="DM Sans"/>
                <a:sym typeface="DM Sans"/>
              </a:rPr>
              <a:t>Frequency</a:t>
            </a:r>
            <a:endParaRPr b="1" sz="2000" u="sng">
              <a:solidFill>
                <a:srgbClr val="020E50"/>
              </a:solidFill>
              <a:latin typeface="DM Sans"/>
              <a:ea typeface="DM Sans"/>
              <a:cs typeface="DM Sans"/>
              <a:sym typeface="DM Sans"/>
            </a:endParaRPr>
          </a:p>
        </p:txBody>
      </p:sp>
      <p:sp>
        <p:nvSpPr>
          <p:cNvPr id="365" name="Google Shape;365;p40"/>
          <p:cNvSpPr txBox="1"/>
          <p:nvPr/>
        </p:nvSpPr>
        <p:spPr>
          <a:xfrm>
            <a:off x="6145514" y="1105157"/>
            <a:ext cx="24987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2000" u="sng">
                <a:solidFill>
                  <a:srgbClr val="020E50"/>
                </a:solidFill>
                <a:latin typeface="DM Sans"/>
                <a:ea typeface="DM Sans"/>
                <a:cs typeface="DM Sans"/>
                <a:sym typeface="DM Sans"/>
              </a:rPr>
              <a:t>Monetary</a:t>
            </a:r>
            <a:endParaRPr b="1" sz="2000" u="sng">
              <a:solidFill>
                <a:srgbClr val="020E50"/>
              </a:solidFill>
              <a:latin typeface="DM Sans"/>
              <a:ea typeface="DM Sans"/>
              <a:cs typeface="DM Sans"/>
              <a:sym typeface="DM Sans"/>
            </a:endParaRPr>
          </a:p>
        </p:txBody>
      </p:sp>
      <p:sp>
        <p:nvSpPr>
          <p:cNvPr id="366" name="Google Shape;366;p40"/>
          <p:cNvSpPr txBox="1"/>
          <p:nvPr/>
        </p:nvSpPr>
        <p:spPr>
          <a:xfrm>
            <a:off x="154473" y="1423550"/>
            <a:ext cx="254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020E50"/>
                </a:solidFill>
                <a:latin typeface="Roboto"/>
                <a:ea typeface="Roboto"/>
                <a:cs typeface="Roboto"/>
                <a:sym typeface="Roboto"/>
              </a:rPr>
              <a:t>It</a:t>
            </a:r>
            <a:r>
              <a:rPr lang="ko" sz="1200">
                <a:solidFill>
                  <a:srgbClr val="020E50"/>
                </a:solidFill>
                <a:latin typeface="Roboto"/>
                <a:ea typeface="Roboto"/>
                <a:cs typeface="Roboto"/>
                <a:sym typeface="Roboto"/>
              </a:rPr>
              <a:t> shows time since last order from customer.</a:t>
            </a:r>
            <a:endParaRPr>
              <a:solidFill>
                <a:srgbClr val="020E50"/>
              </a:solidFill>
            </a:endParaRPr>
          </a:p>
        </p:txBody>
      </p:sp>
      <p:sp>
        <p:nvSpPr>
          <p:cNvPr id="367" name="Google Shape;367;p40"/>
          <p:cNvSpPr txBox="1"/>
          <p:nvPr/>
        </p:nvSpPr>
        <p:spPr>
          <a:xfrm>
            <a:off x="2808111" y="142354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020E50"/>
                </a:solidFill>
                <a:latin typeface="Roboto"/>
                <a:ea typeface="Roboto"/>
                <a:cs typeface="Roboto"/>
                <a:sym typeface="Roboto"/>
              </a:rPr>
              <a:t>It</a:t>
            </a:r>
            <a:r>
              <a:rPr lang="ko" sz="1200">
                <a:solidFill>
                  <a:srgbClr val="020E50"/>
                </a:solidFill>
                <a:latin typeface="Roboto"/>
                <a:ea typeface="Roboto"/>
                <a:cs typeface="Roboto"/>
                <a:sym typeface="Roboto"/>
              </a:rPr>
              <a:t> shows total number of transactions purchased by customer.</a:t>
            </a:r>
            <a:endParaRPr>
              <a:solidFill>
                <a:srgbClr val="020E50"/>
              </a:solidFill>
            </a:endParaRPr>
          </a:p>
        </p:txBody>
      </p:sp>
      <p:sp>
        <p:nvSpPr>
          <p:cNvPr id="368" name="Google Shape;368;p40"/>
          <p:cNvSpPr txBox="1"/>
          <p:nvPr/>
        </p:nvSpPr>
        <p:spPr>
          <a:xfrm>
            <a:off x="5849591" y="1427009"/>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solidFill>
                  <a:srgbClr val="020E50"/>
                </a:solidFill>
                <a:latin typeface="Roboto"/>
                <a:ea typeface="Roboto"/>
                <a:cs typeface="Roboto"/>
                <a:sym typeface="Roboto"/>
              </a:rPr>
              <a:t>It </a:t>
            </a:r>
            <a:r>
              <a:rPr lang="ko" sz="1200">
                <a:solidFill>
                  <a:srgbClr val="020E50"/>
                </a:solidFill>
                <a:latin typeface="Roboto"/>
                <a:ea typeface="Roboto"/>
                <a:cs typeface="Roboto"/>
                <a:sym typeface="Roboto"/>
              </a:rPr>
              <a:t>shows transaction value that customer spends in total.</a:t>
            </a:r>
            <a:endParaRPr>
              <a:solidFill>
                <a:srgbClr val="020E50"/>
              </a:solidFill>
            </a:endParaRPr>
          </a:p>
        </p:txBody>
      </p:sp>
      <p:pic>
        <p:nvPicPr>
          <p:cNvPr id="369" name="Google Shape;369;p40"/>
          <p:cNvPicPr preferRelativeResize="0"/>
          <p:nvPr/>
        </p:nvPicPr>
        <p:blipFill rotWithShape="1">
          <a:blip r:embed="rId3">
            <a:alphaModFix/>
          </a:blip>
          <a:srcRect b="0" l="2629" r="0" t="0"/>
          <a:stretch/>
        </p:blipFill>
        <p:spPr>
          <a:xfrm>
            <a:off x="498775" y="1977650"/>
            <a:ext cx="4353800" cy="2980750"/>
          </a:xfrm>
          <a:prstGeom prst="rect">
            <a:avLst/>
          </a:prstGeom>
          <a:noFill/>
          <a:ln>
            <a:noFill/>
          </a:ln>
        </p:spPr>
      </p:pic>
      <p:pic>
        <p:nvPicPr>
          <p:cNvPr id="370" name="Google Shape;370;p40"/>
          <p:cNvPicPr preferRelativeResize="0"/>
          <p:nvPr/>
        </p:nvPicPr>
        <p:blipFill rotWithShape="1">
          <a:blip r:embed="rId4">
            <a:alphaModFix/>
          </a:blip>
          <a:srcRect b="0" l="0" r="0" t="0"/>
          <a:stretch/>
        </p:blipFill>
        <p:spPr>
          <a:xfrm rot="-5400000">
            <a:off x="5862113" y="1405537"/>
            <a:ext cx="2123100" cy="4142175"/>
          </a:xfrm>
          <a:prstGeom prst="rect">
            <a:avLst/>
          </a:prstGeom>
          <a:noFill/>
          <a:ln>
            <a:noFill/>
          </a:ln>
        </p:spPr>
      </p:pic>
      <p:pic>
        <p:nvPicPr>
          <p:cNvPr id="371" name="Google Shape;371;p40"/>
          <p:cNvPicPr preferRelativeResize="0"/>
          <p:nvPr>
            <p:ph idx="2" type="pic"/>
          </p:nvPr>
        </p:nvPicPr>
        <p:blipFill rotWithShape="1">
          <a:blip r:embed="rId5">
            <a:alphaModFix/>
          </a:blip>
          <a:srcRect b="5784" l="0" r="56972" t="0"/>
          <a:stretch/>
        </p:blipFill>
        <p:spPr>
          <a:xfrm>
            <a:off x="5051800" y="2590800"/>
            <a:ext cx="3663600" cy="1647900"/>
          </a:xfrm>
          <a:prstGeom prst="roundRect">
            <a:avLst>
              <a:gd fmla="val 14137" name="adj"/>
            </a:avLst>
          </a:prstGeom>
          <a:solidFill>
            <a:schemeClr val="lt1"/>
          </a:solidFill>
          <a:ln>
            <a:noFill/>
          </a:ln>
        </p:spPr>
      </p:pic>
      <p:pic>
        <p:nvPicPr>
          <p:cNvPr id="372" name="Google Shape;372;p40"/>
          <p:cNvPicPr preferRelativeResize="0"/>
          <p:nvPr/>
        </p:nvPicPr>
        <p:blipFill rotWithShape="1">
          <a:blip r:embed="rId6">
            <a:alphaModFix/>
          </a:blip>
          <a:srcRect b="0" l="0" r="0" t="0"/>
          <a:stretch/>
        </p:blipFill>
        <p:spPr>
          <a:xfrm rot="-5400000">
            <a:off x="4696435" y="3338911"/>
            <a:ext cx="831408" cy="139713"/>
          </a:xfrm>
          <a:prstGeom prst="rect">
            <a:avLst/>
          </a:prstGeom>
          <a:noFill/>
          <a:ln>
            <a:noFill/>
          </a:ln>
        </p:spPr>
      </p:pic>
      <p:sp>
        <p:nvSpPr>
          <p:cNvPr id="373" name="Google Shape;373;p40"/>
          <p:cNvSpPr txBox="1"/>
          <p:nvPr/>
        </p:nvSpPr>
        <p:spPr>
          <a:xfrm>
            <a:off x="5295900" y="2581275"/>
            <a:ext cx="3348300" cy="1877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1000">
                <a:solidFill>
                  <a:srgbClr val="008000"/>
                </a:solidFill>
                <a:latin typeface="Courier New"/>
                <a:ea typeface="Courier New"/>
                <a:cs typeface="Courier New"/>
                <a:sym typeface="Courier New"/>
              </a:rPr>
              <a:t># Join all the tables</a:t>
            </a:r>
            <a:endParaRPr sz="1000">
              <a:solidFill>
                <a:srgbClr val="008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chemeClr val="dk1"/>
                </a:solidFill>
                <a:latin typeface="Courier New"/>
                <a:ea typeface="Courier New"/>
                <a:cs typeface="Courier New"/>
                <a:sym typeface="Courier New"/>
              </a:rPr>
              <a:t>RFM_table = pd.merge(pd.merge(df_recency, df_frequency, how=</a:t>
            </a:r>
            <a:r>
              <a:rPr lang="ko" sz="1000">
                <a:solidFill>
                  <a:srgbClr val="A31515"/>
                </a:solidFill>
                <a:latin typeface="Courier New"/>
                <a:ea typeface="Courier New"/>
                <a:cs typeface="Courier New"/>
                <a:sym typeface="Courier New"/>
              </a:rPr>
              <a:t>'inner'</a:t>
            </a:r>
            <a:r>
              <a:rPr lang="ko" sz="1000">
                <a:solidFill>
                  <a:schemeClr val="dk1"/>
                </a:solidFill>
                <a:latin typeface="Courier New"/>
                <a:ea typeface="Courier New"/>
                <a:cs typeface="Courier New"/>
                <a:sym typeface="Courier New"/>
              </a:rPr>
              <a:t>), df_monetary, how=</a:t>
            </a:r>
            <a:r>
              <a:rPr lang="ko" sz="1000">
                <a:solidFill>
                  <a:srgbClr val="A31515"/>
                </a:solidFill>
                <a:latin typeface="Courier New"/>
                <a:ea typeface="Courier New"/>
                <a:cs typeface="Courier New"/>
                <a:sym typeface="Courier New"/>
              </a:rPr>
              <a:t>'inner'</a:t>
            </a:r>
            <a:r>
              <a:rPr lang="ko"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rgbClr val="008000"/>
                </a:solidFill>
                <a:latin typeface="Courier New"/>
                <a:ea typeface="Courier New"/>
                <a:cs typeface="Courier New"/>
                <a:sym typeface="Courier New"/>
              </a:rPr>
              <a:t># Rename the column name</a:t>
            </a:r>
            <a:endParaRPr sz="1000">
              <a:solidFill>
                <a:srgbClr val="008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chemeClr val="dk1"/>
                </a:solidFill>
                <a:latin typeface="Courier New"/>
                <a:ea typeface="Courier New"/>
                <a:cs typeface="Courier New"/>
                <a:sym typeface="Courier New"/>
              </a:rPr>
              <a:t>RFM_table.rename(columns={</a:t>
            </a:r>
            <a:r>
              <a:rPr lang="ko" sz="1000">
                <a:solidFill>
                  <a:srgbClr val="A31515"/>
                </a:solidFill>
                <a:latin typeface="Courier New"/>
                <a:ea typeface="Courier New"/>
                <a:cs typeface="Courier New"/>
                <a:sym typeface="Courier New"/>
              </a:rPr>
              <a:t>'order_id'</a:t>
            </a:r>
            <a:r>
              <a:rPr lang="ko" sz="1000">
                <a:solidFill>
                  <a:schemeClr val="dk1"/>
                </a:solidFill>
                <a:latin typeface="Courier New"/>
                <a:ea typeface="Courier New"/>
                <a:cs typeface="Courier New"/>
                <a:sym typeface="Courier New"/>
              </a:rPr>
              <a:t>:</a:t>
            </a:r>
            <a:r>
              <a:rPr lang="ko" sz="1000">
                <a:solidFill>
                  <a:srgbClr val="A31515"/>
                </a:solidFill>
                <a:latin typeface="Courier New"/>
                <a:ea typeface="Courier New"/>
                <a:cs typeface="Courier New"/>
                <a:sym typeface="Courier New"/>
              </a:rPr>
              <a:t>'frequency'</a:t>
            </a:r>
            <a:r>
              <a:rPr lang="ko" sz="1000">
                <a:solidFill>
                  <a:schemeClr val="dk1"/>
                </a:solidFill>
                <a:latin typeface="Courier New"/>
                <a:ea typeface="Courier New"/>
                <a:cs typeface="Courier New"/>
                <a:sym typeface="Courier New"/>
              </a:rPr>
              <a:t>, </a:t>
            </a:r>
            <a:r>
              <a:rPr lang="ko" sz="1000">
                <a:solidFill>
                  <a:srgbClr val="A31515"/>
                </a:solidFill>
                <a:latin typeface="Courier New"/>
                <a:ea typeface="Courier New"/>
                <a:cs typeface="Courier New"/>
                <a:sym typeface="Courier New"/>
              </a:rPr>
              <a:t>'payment_value'</a:t>
            </a:r>
            <a:r>
              <a:rPr lang="ko" sz="1000">
                <a:solidFill>
                  <a:schemeClr val="dk1"/>
                </a:solidFill>
                <a:latin typeface="Courier New"/>
                <a:ea typeface="Courier New"/>
                <a:cs typeface="Courier New"/>
                <a:sym typeface="Courier New"/>
              </a:rPr>
              <a:t>:</a:t>
            </a:r>
            <a:r>
              <a:rPr lang="ko" sz="1000">
                <a:solidFill>
                  <a:srgbClr val="A31515"/>
                </a:solidFill>
                <a:latin typeface="Courier New"/>
                <a:ea typeface="Courier New"/>
                <a:cs typeface="Courier New"/>
                <a:sym typeface="Courier New"/>
              </a:rPr>
              <a:t>'monetary'</a:t>
            </a:r>
            <a:r>
              <a:rPr lang="ko" sz="1000">
                <a:solidFill>
                  <a:schemeClr val="dk1"/>
                </a:solidFill>
                <a:latin typeface="Courier New"/>
                <a:ea typeface="Courier New"/>
                <a:cs typeface="Courier New"/>
                <a:sym typeface="Courier New"/>
              </a:rPr>
              <a:t>},inplace = </a:t>
            </a:r>
            <a:r>
              <a:rPr lang="ko" sz="1000">
                <a:solidFill>
                  <a:srgbClr val="0000FF"/>
                </a:solidFill>
                <a:latin typeface="Courier New"/>
                <a:ea typeface="Courier New"/>
                <a:cs typeface="Courier New"/>
                <a:sym typeface="Courier New"/>
              </a:rPr>
              <a:t>True</a:t>
            </a:r>
            <a:r>
              <a:rPr lang="ko"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chemeClr val="dk1"/>
                </a:solidFill>
                <a:latin typeface="Courier New"/>
                <a:ea typeface="Courier New"/>
                <a:cs typeface="Courier New"/>
                <a:sym typeface="Courier New"/>
              </a:rPr>
              <a:t>RFM_table</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p>
        </p:txBody>
      </p:sp>
      <p:pic>
        <p:nvPicPr>
          <p:cNvPr id="374" name="Google Shape;374;p40"/>
          <p:cNvPicPr preferRelativeResize="0"/>
          <p:nvPr/>
        </p:nvPicPr>
        <p:blipFill>
          <a:blip r:embed="rId7">
            <a:alphaModFix/>
          </a:blip>
          <a:stretch>
            <a:fillRect/>
          </a:stretch>
        </p:blipFill>
        <p:spPr>
          <a:xfrm>
            <a:off x="8167889" y="187039"/>
            <a:ext cx="760250" cy="760250"/>
          </a:xfrm>
          <a:prstGeom prst="rect">
            <a:avLst/>
          </a:prstGeom>
          <a:noFill/>
          <a:ln>
            <a:noFill/>
          </a:ln>
        </p:spPr>
      </p:pic>
      <p:sp>
        <p:nvSpPr>
          <p:cNvPr id="375" name="Google Shape;375;p40"/>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MERGE RFM TABLE</a:t>
            </a:r>
            <a:endParaRPr b="1" sz="3200">
              <a:solidFill>
                <a:srgbClr val="020E50"/>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1"/>
          <p:cNvSpPr txBox="1"/>
          <p:nvPr/>
        </p:nvSpPr>
        <p:spPr>
          <a:xfrm>
            <a:off x="265301" y="918120"/>
            <a:ext cx="29142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2000">
                <a:solidFill>
                  <a:srgbClr val="020E50"/>
                </a:solidFill>
                <a:latin typeface="DM Sans"/>
                <a:ea typeface="DM Sans"/>
                <a:cs typeface="DM Sans"/>
                <a:sym typeface="DM Sans"/>
              </a:rPr>
              <a:t>Checking Outliers</a:t>
            </a:r>
            <a:endParaRPr b="1" sz="2000">
              <a:solidFill>
                <a:srgbClr val="020E50"/>
              </a:solidFill>
              <a:latin typeface="DM Sans"/>
              <a:ea typeface="DM Sans"/>
              <a:cs typeface="DM Sans"/>
              <a:sym typeface="DM Sans"/>
            </a:endParaRPr>
          </a:p>
        </p:txBody>
      </p:sp>
      <p:pic>
        <p:nvPicPr>
          <p:cNvPr id="381" name="Google Shape;381;p41"/>
          <p:cNvPicPr preferRelativeResize="0"/>
          <p:nvPr/>
        </p:nvPicPr>
        <p:blipFill rotWithShape="1">
          <a:blip r:embed="rId3">
            <a:alphaModFix/>
          </a:blip>
          <a:srcRect b="0" l="0" r="0" t="3586"/>
          <a:stretch/>
        </p:blipFill>
        <p:spPr>
          <a:xfrm>
            <a:off x="4918351" y="1640687"/>
            <a:ext cx="3638549" cy="2816988"/>
          </a:xfrm>
          <a:prstGeom prst="rect">
            <a:avLst/>
          </a:prstGeom>
          <a:noFill/>
          <a:ln>
            <a:noFill/>
          </a:ln>
        </p:spPr>
      </p:pic>
      <p:pic>
        <p:nvPicPr>
          <p:cNvPr id="382" name="Google Shape;382;p41"/>
          <p:cNvPicPr preferRelativeResize="0"/>
          <p:nvPr/>
        </p:nvPicPr>
        <p:blipFill rotWithShape="1">
          <a:blip r:embed="rId4">
            <a:alphaModFix/>
          </a:blip>
          <a:srcRect b="0" l="0" r="0" t="3353"/>
          <a:stretch/>
        </p:blipFill>
        <p:spPr>
          <a:xfrm>
            <a:off x="462725" y="1640675"/>
            <a:ext cx="3687573" cy="2805450"/>
          </a:xfrm>
          <a:prstGeom prst="rect">
            <a:avLst/>
          </a:prstGeom>
          <a:noFill/>
          <a:ln>
            <a:noFill/>
          </a:ln>
        </p:spPr>
      </p:pic>
      <p:sp>
        <p:nvSpPr>
          <p:cNvPr id="383" name="Google Shape;383;p41"/>
          <p:cNvSpPr txBox="1"/>
          <p:nvPr/>
        </p:nvSpPr>
        <p:spPr>
          <a:xfrm>
            <a:off x="1116489" y="1209066"/>
            <a:ext cx="24987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1600" u="sng">
                <a:solidFill>
                  <a:srgbClr val="020E50"/>
                </a:solidFill>
                <a:latin typeface="DM Sans"/>
                <a:ea typeface="DM Sans"/>
                <a:cs typeface="DM Sans"/>
                <a:sym typeface="DM Sans"/>
              </a:rPr>
              <a:t>Before Treatment</a:t>
            </a:r>
            <a:endParaRPr b="1" sz="1600" u="sng">
              <a:solidFill>
                <a:srgbClr val="020E50"/>
              </a:solidFill>
              <a:latin typeface="DM Sans"/>
              <a:ea typeface="DM Sans"/>
              <a:cs typeface="DM Sans"/>
              <a:sym typeface="DM Sans"/>
            </a:endParaRPr>
          </a:p>
        </p:txBody>
      </p:sp>
      <p:sp>
        <p:nvSpPr>
          <p:cNvPr id="384" name="Google Shape;384;p41"/>
          <p:cNvSpPr txBox="1"/>
          <p:nvPr/>
        </p:nvSpPr>
        <p:spPr>
          <a:xfrm>
            <a:off x="5546466" y="1209066"/>
            <a:ext cx="24987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1600" u="sng">
                <a:solidFill>
                  <a:srgbClr val="020E50"/>
                </a:solidFill>
                <a:latin typeface="DM Sans"/>
                <a:ea typeface="DM Sans"/>
                <a:cs typeface="DM Sans"/>
                <a:sym typeface="DM Sans"/>
              </a:rPr>
              <a:t>After</a:t>
            </a:r>
            <a:r>
              <a:rPr b="1" lang="ko" sz="1600" u="sng">
                <a:solidFill>
                  <a:srgbClr val="020E50"/>
                </a:solidFill>
                <a:latin typeface="DM Sans"/>
                <a:ea typeface="DM Sans"/>
                <a:cs typeface="DM Sans"/>
                <a:sym typeface="DM Sans"/>
              </a:rPr>
              <a:t> Treatment</a:t>
            </a:r>
            <a:endParaRPr b="1" sz="1600" u="sng">
              <a:solidFill>
                <a:srgbClr val="020E50"/>
              </a:solidFill>
              <a:latin typeface="DM Sans"/>
              <a:ea typeface="DM Sans"/>
              <a:cs typeface="DM Sans"/>
              <a:sym typeface="DM Sans"/>
            </a:endParaRPr>
          </a:p>
        </p:txBody>
      </p:sp>
      <p:sp>
        <p:nvSpPr>
          <p:cNvPr id="385" name="Google Shape;385;p41"/>
          <p:cNvSpPr txBox="1"/>
          <p:nvPr/>
        </p:nvSpPr>
        <p:spPr>
          <a:xfrm>
            <a:off x="265300" y="4374548"/>
            <a:ext cx="8544600" cy="361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50">
                <a:solidFill>
                  <a:srgbClr val="020E50"/>
                </a:solidFill>
                <a:latin typeface="Roboto"/>
                <a:ea typeface="Roboto"/>
                <a:cs typeface="Roboto"/>
                <a:sym typeface="Roboto"/>
              </a:rPr>
              <a:t>F</a:t>
            </a:r>
            <a:r>
              <a:rPr lang="ko" sz="1150">
                <a:solidFill>
                  <a:srgbClr val="020E50"/>
                </a:solidFill>
                <a:latin typeface="Roboto"/>
                <a:ea typeface="Roboto"/>
                <a:cs typeface="Roboto"/>
                <a:sym typeface="Roboto"/>
              </a:rPr>
              <a:t>or recency column,  the outliers will be removed by Lower &amp; Upper Inner Bound method (1.5*IQR).</a:t>
            </a:r>
            <a:endParaRPr sz="1150">
              <a:solidFill>
                <a:srgbClr val="020E50"/>
              </a:solidFill>
              <a:latin typeface="Roboto"/>
              <a:ea typeface="Roboto"/>
              <a:cs typeface="Roboto"/>
              <a:sym typeface="Roboto"/>
            </a:endParaRPr>
          </a:p>
        </p:txBody>
      </p:sp>
      <p:sp>
        <p:nvSpPr>
          <p:cNvPr id="386" name="Google Shape;386;p41"/>
          <p:cNvSpPr txBox="1"/>
          <p:nvPr/>
        </p:nvSpPr>
        <p:spPr>
          <a:xfrm>
            <a:off x="265300" y="4546595"/>
            <a:ext cx="8544600" cy="361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50">
                <a:solidFill>
                  <a:srgbClr val="020E50"/>
                </a:solidFill>
                <a:latin typeface="Roboto"/>
                <a:ea typeface="Roboto"/>
                <a:cs typeface="Roboto"/>
                <a:sym typeface="Roboto"/>
              </a:rPr>
              <a:t>F</a:t>
            </a:r>
            <a:r>
              <a:rPr lang="ko" sz="1150">
                <a:solidFill>
                  <a:srgbClr val="020E50"/>
                </a:solidFill>
                <a:latin typeface="Roboto"/>
                <a:ea typeface="Roboto"/>
                <a:cs typeface="Roboto"/>
                <a:sym typeface="Roboto"/>
              </a:rPr>
              <a:t>or frequency column, the outliers are simply removed for frequency greater than 7.</a:t>
            </a:r>
            <a:endParaRPr sz="1150">
              <a:solidFill>
                <a:srgbClr val="020E50"/>
              </a:solidFill>
              <a:latin typeface="Roboto"/>
              <a:ea typeface="Roboto"/>
              <a:cs typeface="Roboto"/>
              <a:sym typeface="Roboto"/>
            </a:endParaRPr>
          </a:p>
        </p:txBody>
      </p:sp>
      <p:sp>
        <p:nvSpPr>
          <p:cNvPr id="387" name="Google Shape;387;p41"/>
          <p:cNvSpPr txBox="1"/>
          <p:nvPr/>
        </p:nvSpPr>
        <p:spPr>
          <a:xfrm>
            <a:off x="261836" y="4730168"/>
            <a:ext cx="8544600" cy="361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50">
                <a:solidFill>
                  <a:srgbClr val="020E50"/>
                </a:solidFill>
                <a:latin typeface="Roboto"/>
                <a:ea typeface="Roboto"/>
                <a:cs typeface="Roboto"/>
                <a:sym typeface="Roboto"/>
              </a:rPr>
              <a:t>For monetary column, the outliers will be removed by Lower &amp; Upper Outer Bound method (3*IQR).</a:t>
            </a:r>
            <a:endParaRPr sz="1150">
              <a:solidFill>
                <a:srgbClr val="020E50"/>
              </a:solidFill>
              <a:latin typeface="Roboto"/>
              <a:ea typeface="Roboto"/>
              <a:cs typeface="Roboto"/>
              <a:sym typeface="Roboto"/>
            </a:endParaRPr>
          </a:p>
        </p:txBody>
      </p:sp>
      <p:sp>
        <p:nvSpPr>
          <p:cNvPr id="388" name="Google Shape;388;p41"/>
          <p:cNvSpPr txBox="1"/>
          <p:nvPr/>
        </p:nvSpPr>
        <p:spPr>
          <a:xfrm>
            <a:off x="7453764" y="4727870"/>
            <a:ext cx="1911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000">
                <a:solidFill>
                  <a:srgbClr val="020E50"/>
                </a:solidFill>
              </a:rPr>
              <a:t>Total rows :</a:t>
            </a:r>
            <a:endParaRPr sz="1000">
              <a:solidFill>
                <a:srgbClr val="020E50"/>
              </a:solidFill>
            </a:endParaRPr>
          </a:p>
          <a:p>
            <a:pPr indent="0" lvl="0" marL="0" rtl="0" algn="l">
              <a:spcBef>
                <a:spcPts val="0"/>
              </a:spcBef>
              <a:spcAft>
                <a:spcPts val="0"/>
              </a:spcAft>
              <a:buNone/>
            </a:pPr>
            <a:r>
              <a:rPr lang="ko" sz="1000">
                <a:solidFill>
                  <a:srgbClr val="020E50"/>
                </a:solidFill>
              </a:rPr>
              <a:t>87422 rows → 87257 rows</a:t>
            </a:r>
            <a:endParaRPr sz="1000">
              <a:solidFill>
                <a:srgbClr val="020E50"/>
              </a:solidFill>
            </a:endParaRPr>
          </a:p>
        </p:txBody>
      </p:sp>
      <p:pic>
        <p:nvPicPr>
          <p:cNvPr id="389" name="Google Shape;389;p41"/>
          <p:cNvPicPr preferRelativeResize="0"/>
          <p:nvPr/>
        </p:nvPicPr>
        <p:blipFill>
          <a:blip r:embed="rId5">
            <a:alphaModFix/>
          </a:blip>
          <a:stretch>
            <a:fillRect/>
          </a:stretch>
        </p:blipFill>
        <p:spPr>
          <a:xfrm>
            <a:off x="8167889" y="187039"/>
            <a:ext cx="760250" cy="760250"/>
          </a:xfrm>
          <a:prstGeom prst="rect">
            <a:avLst/>
          </a:prstGeom>
          <a:noFill/>
          <a:ln>
            <a:noFill/>
          </a:ln>
        </p:spPr>
      </p:pic>
      <p:sp>
        <p:nvSpPr>
          <p:cNvPr id="390" name="Google Shape;390;p41"/>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DATA PREPROCESSING</a:t>
            </a:r>
            <a:endParaRPr b="1" sz="3200">
              <a:solidFill>
                <a:srgbClr val="020E5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2"/>
          <p:cNvSpPr txBox="1"/>
          <p:nvPr/>
        </p:nvSpPr>
        <p:spPr>
          <a:xfrm>
            <a:off x="265301" y="918120"/>
            <a:ext cx="29142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2000">
                <a:solidFill>
                  <a:srgbClr val="020E50"/>
                </a:solidFill>
                <a:latin typeface="DM Sans"/>
                <a:ea typeface="DM Sans"/>
                <a:cs typeface="DM Sans"/>
                <a:sym typeface="DM Sans"/>
              </a:rPr>
              <a:t>Scaling The Numbers</a:t>
            </a:r>
            <a:endParaRPr b="1" sz="2000">
              <a:solidFill>
                <a:srgbClr val="020E50"/>
              </a:solidFill>
              <a:latin typeface="DM Sans"/>
              <a:ea typeface="DM Sans"/>
              <a:cs typeface="DM Sans"/>
              <a:sym typeface="DM Sans"/>
            </a:endParaRPr>
          </a:p>
        </p:txBody>
      </p:sp>
      <p:sp>
        <p:nvSpPr>
          <p:cNvPr id="396" name="Google Shape;396;p42"/>
          <p:cNvSpPr txBox="1"/>
          <p:nvPr/>
        </p:nvSpPr>
        <p:spPr>
          <a:xfrm>
            <a:off x="265300" y="1309259"/>
            <a:ext cx="87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020E50"/>
                </a:solidFill>
                <a:latin typeface="Roboto"/>
                <a:ea typeface="Roboto"/>
                <a:cs typeface="Roboto"/>
                <a:sym typeface="Roboto"/>
              </a:rPr>
              <a:t>Since e</a:t>
            </a:r>
            <a:r>
              <a:rPr lang="ko" sz="1200">
                <a:solidFill>
                  <a:srgbClr val="020E50"/>
                </a:solidFill>
                <a:latin typeface="Roboto"/>
                <a:ea typeface="Roboto"/>
                <a:cs typeface="Roboto"/>
                <a:sym typeface="Roboto"/>
              </a:rPr>
              <a:t>ach of numerical columns have different scale, so all of numerical values will be scaled by using MinMaxScaler method.</a:t>
            </a:r>
            <a:endParaRPr>
              <a:solidFill>
                <a:srgbClr val="020E50"/>
              </a:solidFill>
            </a:endParaRPr>
          </a:p>
        </p:txBody>
      </p:sp>
      <p:pic>
        <p:nvPicPr>
          <p:cNvPr id="397" name="Google Shape;397;p42"/>
          <p:cNvPicPr preferRelativeResize="0"/>
          <p:nvPr/>
        </p:nvPicPr>
        <p:blipFill rotWithShape="1">
          <a:blip r:embed="rId3">
            <a:alphaModFix/>
          </a:blip>
          <a:srcRect b="0" l="1951" r="0" t="0"/>
          <a:stretch/>
        </p:blipFill>
        <p:spPr>
          <a:xfrm>
            <a:off x="478000" y="1745675"/>
            <a:ext cx="4142175" cy="2911750"/>
          </a:xfrm>
          <a:prstGeom prst="rect">
            <a:avLst/>
          </a:prstGeom>
          <a:noFill/>
          <a:ln>
            <a:noFill/>
          </a:ln>
        </p:spPr>
      </p:pic>
      <p:pic>
        <p:nvPicPr>
          <p:cNvPr id="398" name="Google Shape;398;p42"/>
          <p:cNvPicPr preferRelativeResize="0"/>
          <p:nvPr/>
        </p:nvPicPr>
        <p:blipFill rotWithShape="1">
          <a:blip r:embed="rId4">
            <a:alphaModFix/>
          </a:blip>
          <a:srcRect b="0" l="0" r="0" t="0"/>
          <a:stretch/>
        </p:blipFill>
        <p:spPr>
          <a:xfrm rot="-5400000">
            <a:off x="5862113" y="1405537"/>
            <a:ext cx="2123100" cy="4142175"/>
          </a:xfrm>
          <a:prstGeom prst="rect">
            <a:avLst/>
          </a:prstGeom>
          <a:noFill/>
          <a:ln>
            <a:noFill/>
          </a:ln>
        </p:spPr>
      </p:pic>
      <p:pic>
        <p:nvPicPr>
          <p:cNvPr id="399" name="Google Shape;399;p42"/>
          <p:cNvPicPr preferRelativeResize="0"/>
          <p:nvPr/>
        </p:nvPicPr>
        <p:blipFill rotWithShape="1">
          <a:blip r:embed="rId5">
            <a:alphaModFix/>
          </a:blip>
          <a:srcRect b="0" l="0" r="0" t="0"/>
          <a:stretch/>
        </p:blipFill>
        <p:spPr>
          <a:xfrm rot="-5400000">
            <a:off x="4696435" y="3338911"/>
            <a:ext cx="831408" cy="139713"/>
          </a:xfrm>
          <a:prstGeom prst="rect">
            <a:avLst/>
          </a:prstGeom>
          <a:noFill/>
          <a:ln>
            <a:noFill/>
          </a:ln>
        </p:spPr>
      </p:pic>
      <p:pic>
        <p:nvPicPr>
          <p:cNvPr id="400" name="Google Shape;400;p42"/>
          <p:cNvPicPr preferRelativeResize="0"/>
          <p:nvPr>
            <p:ph idx="2" type="pic"/>
          </p:nvPr>
        </p:nvPicPr>
        <p:blipFill rotWithShape="1">
          <a:blip r:embed="rId6">
            <a:alphaModFix/>
          </a:blip>
          <a:srcRect b="5784" l="0" r="56972" t="0"/>
          <a:stretch/>
        </p:blipFill>
        <p:spPr>
          <a:xfrm>
            <a:off x="5051800" y="2590800"/>
            <a:ext cx="3663600" cy="1647900"/>
          </a:xfrm>
          <a:prstGeom prst="roundRect">
            <a:avLst>
              <a:gd fmla="val 14137" name="adj"/>
            </a:avLst>
          </a:prstGeom>
          <a:solidFill>
            <a:schemeClr val="lt1"/>
          </a:solidFill>
          <a:ln>
            <a:noFill/>
          </a:ln>
        </p:spPr>
      </p:pic>
      <p:sp>
        <p:nvSpPr>
          <p:cNvPr id="401" name="Google Shape;401;p42"/>
          <p:cNvSpPr txBox="1"/>
          <p:nvPr/>
        </p:nvSpPr>
        <p:spPr>
          <a:xfrm>
            <a:off x="5264720" y="2550084"/>
            <a:ext cx="3567600" cy="171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900">
                <a:solidFill>
                  <a:srgbClr val="008000"/>
                </a:solidFill>
                <a:latin typeface="Courier New"/>
                <a:ea typeface="Courier New"/>
                <a:cs typeface="Courier New"/>
                <a:sym typeface="Courier New"/>
              </a:rPr>
              <a:t># Import Library</a:t>
            </a:r>
            <a:endParaRPr sz="900">
              <a:solidFill>
                <a:srgbClr val="008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900">
                <a:solidFill>
                  <a:srgbClr val="AF00DB"/>
                </a:solidFill>
                <a:latin typeface="Courier New"/>
                <a:ea typeface="Courier New"/>
                <a:cs typeface="Courier New"/>
                <a:sym typeface="Courier New"/>
              </a:rPr>
              <a:t>from</a:t>
            </a:r>
            <a:r>
              <a:rPr lang="ko" sz="900">
                <a:solidFill>
                  <a:schemeClr val="dk1"/>
                </a:solidFill>
                <a:latin typeface="Courier New"/>
                <a:ea typeface="Courier New"/>
                <a:cs typeface="Courier New"/>
                <a:sym typeface="Courier New"/>
              </a:rPr>
              <a:t> sklearn.preprocessing </a:t>
            </a:r>
            <a:r>
              <a:rPr lang="ko" sz="900">
                <a:solidFill>
                  <a:srgbClr val="AF00DB"/>
                </a:solidFill>
                <a:latin typeface="Courier New"/>
                <a:ea typeface="Courier New"/>
                <a:cs typeface="Courier New"/>
                <a:sym typeface="Courier New"/>
              </a:rPr>
              <a:t>import</a:t>
            </a:r>
            <a:r>
              <a:rPr lang="ko" sz="900">
                <a:solidFill>
                  <a:schemeClr val="dk1"/>
                </a:solidFill>
                <a:latin typeface="Courier New"/>
                <a:ea typeface="Courier New"/>
                <a:cs typeface="Courier New"/>
                <a:sym typeface="Courier New"/>
              </a:rPr>
              <a:t> MinMaxScaler</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ko" sz="900">
                <a:solidFill>
                  <a:schemeClr val="dk1"/>
                </a:solidFill>
                <a:latin typeface="Courier New"/>
                <a:ea typeface="Courier New"/>
                <a:cs typeface="Courier New"/>
                <a:sym typeface="Courier New"/>
              </a:rPr>
              <a:t>numerical_column = [</a:t>
            </a:r>
            <a:r>
              <a:rPr lang="ko" sz="900">
                <a:solidFill>
                  <a:srgbClr val="A31515"/>
                </a:solidFill>
                <a:latin typeface="Courier New"/>
                <a:ea typeface="Courier New"/>
                <a:cs typeface="Courier New"/>
                <a:sym typeface="Courier New"/>
              </a:rPr>
              <a:t>'recency'</a:t>
            </a:r>
            <a:r>
              <a:rPr lang="ko" sz="900">
                <a:solidFill>
                  <a:schemeClr val="dk1"/>
                </a:solidFill>
                <a:latin typeface="Courier New"/>
                <a:ea typeface="Courier New"/>
                <a:cs typeface="Courier New"/>
                <a:sym typeface="Courier New"/>
              </a:rPr>
              <a:t>, </a:t>
            </a:r>
            <a:r>
              <a:rPr lang="ko" sz="900">
                <a:solidFill>
                  <a:srgbClr val="A31515"/>
                </a:solidFill>
                <a:latin typeface="Courier New"/>
                <a:ea typeface="Courier New"/>
                <a:cs typeface="Courier New"/>
                <a:sym typeface="Courier New"/>
              </a:rPr>
              <a:t>'frequency'</a:t>
            </a:r>
            <a:r>
              <a:rPr lang="ko" sz="900">
                <a:solidFill>
                  <a:schemeClr val="dk1"/>
                </a:solidFill>
                <a:latin typeface="Courier New"/>
                <a:ea typeface="Courier New"/>
                <a:cs typeface="Courier New"/>
                <a:sym typeface="Courier New"/>
              </a:rPr>
              <a:t>, </a:t>
            </a:r>
            <a:r>
              <a:rPr lang="ko" sz="900">
                <a:solidFill>
                  <a:srgbClr val="A31515"/>
                </a:solidFill>
                <a:latin typeface="Courier New"/>
                <a:ea typeface="Courier New"/>
                <a:cs typeface="Courier New"/>
                <a:sym typeface="Courier New"/>
              </a:rPr>
              <a:t>'monetary'</a:t>
            </a:r>
            <a:r>
              <a:rPr lang="ko" sz="900">
                <a:solidFill>
                  <a:schemeClr val="dk1"/>
                </a:solidFill>
                <a:latin typeface="Courier New"/>
                <a:ea typeface="Courier New"/>
                <a:cs typeface="Courier New"/>
                <a:sym typeface="Courier New"/>
              </a:rPr>
              <a:t>]</a:t>
            </a:r>
            <a:endParaRPr sz="900">
              <a:solidFill>
                <a:srgbClr val="008000"/>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ko" sz="900">
                <a:solidFill>
                  <a:srgbClr val="008000"/>
                </a:solidFill>
                <a:latin typeface="Courier New"/>
                <a:ea typeface="Courier New"/>
                <a:cs typeface="Courier New"/>
                <a:sym typeface="Courier New"/>
              </a:rPr>
              <a:t># Scale DataFrame by using MinMaxScaler</a:t>
            </a:r>
            <a:endParaRPr sz="900">
              <a:solidFill>
                <a:srgbClr val="008000"/>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ko" sz="900">
                <a:solidFill>
                  <a:schemeClr val="dk1"/>
                </a:solidFill>
                <a:latin typeface="Courier New"/>
                <a:ea typeface="Courier New"/>
                <a:cs typeface="Courier New"/>
                <a:sym typeface="Courier New"/>
              </a:rPr>
              <a:t>scaler = MinMaxScaler()</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ko" sz="900">
                <a:solidFill>
                  <a:schemeClr val="dk1"/>
                </a:solidFill>
                <a:latin typeface="Courier New"/>
                <a:ea typeface="Courier New"/>
                <a:cs typeface="Courier New"/>
                <a:sym typeface="Courier New"/>
              </a:rPr>
              <a:t>RFM_scale[numerical_column] = scaler.fit_transform(RFM_scale[numerical_column</a:t>
            </a:r>
            <a:r>
              <a:rPr lang="ko" sz="900">
                <a:solidFill>
                  <a:schemeClr val="dk1"/>
                </a:solidFill>
                <a:latin typeface="Courier New"/>
                <a:ea typeface="Courier New"/>
                <a:cs typeface="Courier New"/>
                <a:sym typeface="Courier New"/>
              </a:rPr>
              <a:t>]</a:t>
            </a:r>
            <a:r>
              <a:rPr lang="ko" sz="900">
                <a:solidFill>
                  <a:schemeClr val="dk1"/>
                </a:solidFill>
                <a:latin typeface="Courier New"/>
                <a:ea typeface="Courier New"/>
                <a:cs typeface="Courier New"/>
                <a:sym typeface="Courier New"/>
              </a:rPr>
              <a:t>)</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ko" sz="900">
                <a:solidFill>
                  <a:schemeClr val="dk1"/>
                </a:solidFill>
                <a:latin typeface="Courier New"/>
                <a:ea typeface="Courier New"/>
                <a:cs typeface="Courier New"/>
                <a:sym typeface="Courier New"/>
              </a:rPr>
              <a:t>RFM_scale</a:t>
            </a:r>
            <a:endParaRPr sz="900">
              <a:solidFill>
                <a:srgbClr val="008000"/>
              </a:solidFill>
              <a:latin typeface="Courier New"/>
              <a:ea typeface="Courier New"/>
              <a:cs typeface="Courier New"/>
              <a:sym typeface="Courier New"/>
            </a:endParaRPr>
          </a:p>
        </p:txBody>
      </p:sp>
      <p:pic>
        <p:nvPicPr>
          <p:cNvPr id="402" name="Google Shape;402;p42"/>
          <p:cNvPicPr preferRelativeResize="0"/>
          <p:nvPr/>
        </p:nvPicPr>
        <p:blipFill>
          <a:blip r:embed="rId7">
            <a:alphaModFix/>
          </a:blip>
          <a:stretch>
            <a:fillRect/>
          </a:stretch>
        </p:blipFill>
        <p:spPr>
          <a:xfrm>
            <a:off x="8167889" y="187039"/>
            <a:ext cx="760250" cy="760250"/>
          </a:xfrm>
          <a:prstGeom prst="rect">
            <a:avLst/>
          </a:prstGeom>
          <a:noFill/>
          <a:ln>
            <a:noFill/>
          </a:ln>
        </p:spPr>
      </p:pic>
      <p:pic>
        <p:nvPicPr>
          <p:cNvPr id="403" name="Google Shape;403;p42"/>
          <p:cNvPicPr preferRelativeResize="0"/>
          <p:nvPr/>
        </p:nvPicPr>
        <p:blipFill rotWithShape="1">
          <a:blip r:embed="rId5">
            <a:alphaModFix/>
          </a:blip>
          <a:srcRect b="0" l="0" r="0" t="0"/>
          <a:stretch/>
        </p:blipFill>
        <p:spPr>
          <a:xfrm rot="-5400000">
            <a:off x="4696435" y="3338911"/>
            <a:ext cx="831408" cy="139713"/>
          </a:xfrm>
          <a:prstGeom prst="rect">
            <a:avLst/>
          </a:prstGeom>
          <a:noFill/>
          <a:ln>
            <a:noFill/>
          </a:ln>
        </p:spPr>
      </p:pic>
      <p:sp>
        <p:nvSpPr>
          <p:cNvPr id="404" name="Google Shape;404;p42"/>
          <p:cNvSpPr txBox="1"/>
          <p:nvPr/>
        </p:nvSpPr>
        <p:spPr>
          <a:xfrm>
            <a:off x="303400" y="4647041"/>
            <a:ext cx="8544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ko" sz="1100">
                <a:solidFill>
                  <a:srgbClr val="020E50"/>
                </a:solidFill>
                <a:latin typeface="Roboto"/>
                <a:ea typeface="Roboto"/>
                <a:cs typeface="Roboto"/>
                <a:sym typeface="Roboto"/>
              </a:rPr>
              <a:t>MinMax</a:t>
            </a:r>
            <a:r>
              <a:rPr lang="ko" sz="1100">
                <a:solidFill>
                  <a:srgbClr val="020E50"/>
                </a:solidFill>
                <a:latin typeface="Roboto"/>
                <a:ea typeface="Roboto"/>
                <a:cs typeface="Roboto"/>
                <a:sym typeface="Roboto"/>
              </a:rPr>
              <a:t> Scaler will shrinks the data within the given range, in this project, range from 0 to 1 will be used.</a:t>
            </a:r>
            <a:endParaRPr sz="1100">
              <a:solidFill>
                <a:srgbClr val="020E50"/>
              </a:solidFill>
              <a:latin typeface="Roboto"/>
              <a:ea typeface="Roboto"/>
              <a:cs typeface="Roboto"/>
              <a:sym typeface="Roboto"/>
            </a:endParaRPr>
          </a:p>
        </p:txBody>
      </p:sp>
      <p:sp>
        <p:nvSpPr>
          <p:cNvPr id="405" name="Google Shape;405;p42"/>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DATA PREPROCESSING</a:t>
            </a:r>
            <a:endParaRPr b="1" sz="3200">
              <a:solidFill>
                <a:srgbClr val="020E50"/>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3"/>
          <p:cNvSpPr txBox="1"/>
          <p:nvPr/>
        </p:nvSpPr>
        <p:spPr>
          <a:xfrm>
            <a:off x="265300" y="918125"/>
            <a:ext cx="40158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2000">
                <a:solidFill>
                  <a:srgbClr val="020E50"/>
                </a:solidFill>
                <a:latin typeface="DM Sans"/>
                <a:ea typeface="DM Sans"/>
                <a:cs typeface="DM Sans"/>
                <a:sym typeface="DM Sans"/>
              </a:rPr>
              <a:t>Determine Number of Cluster</a:t>
            </a:r>
            <a:endParaRPr b="1" sz="2000">
              <a:solidFill>
                <a:srgbClr val="020E50"/>
              </a:solidFill>
              <a:latin typeface="DM Sans"/>
              <a:ea typeface="DM Sans"/>
              <a:cs typeface="DM Sans"/>
              <a:sym typeface="DM Sans"/>
            </a:endParaRPr>
          </a:p>
        </p:txBody>
      </p:sp>
      <p:sp>
        <p:nvSpPr>
          <p:cNvPr id="411" name="Google Shape;411;p43"/>
          <p:cNvSpPr txBox="1"/>
          <p:nvPr/>
        </p:nvSpPr>
        <p:spPr>
          <a:xfrm>
            <a:off x="265300" y="1309259"/>
            <a:ext cx="87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020E50"/>
                </a:solidFill>
                <a:latin typeface="Roboto"/>
                <a:ea typeface="Roboto"/>
                <a:cs typeface="Roboto"/>
                <a:sym typeface="Roboto"/>
              </a:rPr>
              <a:t>Elbow Method and Silhouette Analysis </a:t>
            </a:r>
            <a:r>
              <a:rPr lang="ko" sz="1200">
                <a:solidFill>
                  <a:srgbClr val="020E50"/>
                </a:solidFill>
                <a:latin typeface="Roboto"/>
                <a:ea typeface="Roboto"/>
                <a:cs typeface="Roboto"/>
                <a:sym typeface="Roboto"/>
              </a:rPr>
              <a:t>will be used for determining optimal number of cluster.</a:t>
            </a:r>
            <a:endParaRPr>
              <a:solidFill>
                <a:srgbClr val="020E50"/>
              </a:solidFill>
            </a:endParaRPr>
          </a:p>
        </p:txBody>
      </p:sp>
      <p:pic>
        <p:nvPicPr>
          <p:cNvPr id="412" name="Google Shape;412;p43"/>
          <p:cNvPicPr preferRelativeResize="0"/>
          <p:nvPr/>
        </p:nvPicPr>
        <p:blipFill>
          <a:blip r:embed="rId3">
            <a:alphaModFix/>
          </a:blip>
          <a:stretch>
            <a:fillRect/>
          </a:stretch>
        </p:blipFill>
        <p:spPr>
          <a:xfrm>
            <a:off x="8167889" y="187039"/>
            <a:ext cx="760250" cy="760250"/>
          </a:xfrm>
          <a:prstGeom prst="rect">
            <a:avLst/>
          </a:prstGeom>
          <a:noFill/>
          <a:ln>
            <a:noFill/>
          </a:ln>
        </p:spPr>
      </p:pic>
      <p:pic>
        <p:nvPicPr>
          <p:cNvPr id="413" name="Google Shape;413;p43"/>
          <p:cNvPicPr preferRelativeResize="0"/>
          <p:nvPr/>
        </p:nvPicPr>
        <p:blipFill>
          <a:blip r:embed="rId4">
            <a:alphaModFix/>
          </a:blip>
          <a:stretch>
            <a:fillRect/>
          </a:stretch>
        </p:blipFill>
        <p:spPr>
          <a:xfrm>
            <a:off x="392025" y="1823745"/>
            <a:ext cx="4273500" cy="3007675"/>
          </a:xfrm>
          <a:prstGeom prst="rect">
            <a:avLst/>
          </a:prstGeom>
          <a:noFill/>
          <a:ln>
            <a:noFill/>
          </a:ln>
        </p:spPr>
      </p:pic>
      <p:pic>
        <p:nvPicPr>
          <p:cNvPr id="414" name="Google Shape;414;p43"/>
          <p:cNvPicPr preferRelativeResize="0"/>
          <p:nvPr/>
        </p:nvPicPr>
        <p:blipFill rotWithShape="1">
          <a:blip r:embed="rId5">
            <a:alphaModFix/>
          </a:blip>
          <a:srcRect b="0" l="0" r="0" t="0"/>
          <a:stretch/>
        </p:blipFill>
        <p:spPr>
          <a:xfrm rot="-5400000">
            <a:off x="5862113" y="1405537"/>
            <a:ext cx="2123100" cy="4142175"/>
          </a:xfrm>
          <a:prstGeom prst="rect">
            <a:avLst/>
          </a:prstGeom>
          <a:noFill/>
          <a:ln>
            <a:noFill/>
          </a:ln>
        </p:spPr>
      </p:pic>
      <p:pic>
        <p:nvPicPr>
          <p:cNvPr id="415" name="Google Shape;415;p43"/>
          <p:cNvPicPr preferRelativeResize="0"/>
          <p:nvPr/>
        </p:nvPicPr>
        <p:blipFill rotWithShape="1">
          <a:blip r:embed="rId6">
            <a:alphaModFix/>
          </a:blip>
          <a:srcRect b="0" l="0" r="0" t="0"/>
          <a:stretch/>
        </p:blipFill>
        <p:spPr>
          <a:xfrm rot="-5400000">
            <a:off x="4696435" y="3338911"/>
            <a:ext cx="831408" cy="139713"/>
          </a:xfrm>
          <a:prstGeom prst="rect">
            <a:avLst/>
          </a:prstGeom>
          <a:noFill/>
          <a:ln>
            <a:noFill/>
          </a:ln>
        </p:spPr>
      </p:pic>
      <p:pic>
        <p:nvPicPr>
          <p:cNvPr id="416" name="Google Shape;416;p43"/>
          <p:cNvPicPr preferRelativeResize="0"/>
          <p:nvPr>
            <p:ph idx="2" type="pic"/>
          </p:nvPr>
        </p:nvPicPr>
        <p:blipFill rotWithShape="1">
          <a:blip r:embed="rId7">
            <a:alphaModFix/>
          </a:blip>
          <a:srcRect b="5784" l="0" r="56972" t="0"/>
          <a:stretch/>
        </p:blipFill>
        <p:spPr>
          <a:xfrm>
            <a:off x="5051800" y="2590800"/>
            <a:ext cx="3663600" cy="1647900"/>
          </a:xfrm>
          <a:prstGeom prst="roundRect">
            <a:avLst>
              <a:gd fmla="val 14137" name="adj"/>
            </a:avLst>
          </a:prstGeom>
          <a:solidFill>
            <a:schemeClr val="lt1"/>
          </a:solidFill>
          <a:ln>
            <a:noFill/>
          </a:ln>
        </p:spPr>
      </p:pic>
      <p:sp>
        <p:nvSpPr>
          <p:cNvPr id="417" name="Google Shape;417;p43"/>
          <p:cNvSpPr txBox="1"/>
          <p:nvPr/>
        </p:nvSpPr>
        <p:spPr>
          <a:xfrm>
            <a:off x="5285509" y="2508539"/>
            <a:ext cx="3348300" cy="1800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700">
                <a:solidFill>
                  <a:srgbClr val="008000"/>
                </a:solidFill>
                <a:latin typeface="Courier New"/>
                <a:ea typeface="Courier New"/>
                <a:cs typeface="Courier New"/>
                <a:sym typeface="Courier New"/>
              </a:rPr>
              <a:t># Create Elbow Plot for Determining Number of Cluster</a:t>
            </a:r>
            <a:endParaRPr sz="700">
              <a:solidFill>
                <a:srgbClr val="008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distortions = []</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K = </a:t>
            </a:r>
            <a:r>
              <a:rPr lang="ko" sz="700">
                <a:solidFill>
                  <a:srgbClr val="795E26"/>
                </a:solidFill>
                <a:latin typeface="Courier New"/>
                <a:ea typeface="Courier New"/>
                <a:cs typeface="Courier New"/>
                <a:sym typeface="Courier New"/>
              </a:rPr>
              <a:t>range</a:t>
            </a:r>
            <a:r>
              <a:rPr lang="ko" sz="700">
                <a:solidFill>
                  <a:schemeClr val="dk1"/>
                </a:solidFill>
                <a:latin typeface="Courier New"/>
                <a:ea typeface="Courier New"/>
                <a:cs typeface="Courier New"/>
                <a:sym typeface="Courier New"/>
              </a:rPr>
              <a:t>(</a:t>
            </a:r>
            <a:r>
              <a:rPr lang="ko" sz="700">
                <a:solidFill>
                  <a:srgbClr val="09885A"/>
                </a:solidFill>
                <a:latin typeface="Courier New"/>
                <a:ea typeface="Courier New"/>
                <a:cs typeface="Courier New"/>
                <a:sym typeface="Courier New"/>
              </a:rPr>
              <a:t>1</a:t>
            </a:r>
            <a:r>
              <a:rPr lang="ko" sz="700">
                <a:solidFill>
                  <a:schemeClr val="dk1"/>
                </a:solidFill>
                <a:latin typeface="Courier New"/>
                <a:ea typeface="Courier New"/>
                <a:cs typeface="Courier New"/>
                <a:sym typeface="Courier New"/>
              </a:rPr>
              <a:t>,</a:t>
            </a:r>
            <a:r>
              <a:rPr lang="ko" sz="700">
                <a:solidFill>
                  <a:srgbClr val="09885A"/>
                </a:solidFill>
                <a:latin typeface="Courier New"/>
                <a:ea typeface="Courier New"/>
                <a:cs typeface="Courier New"/>
                <a:sym typeface="Courier New"/>
              </a:rPr>
              <a:t>8</a:t>
            </a:r>
            <a:r>
              <a:rPr lang="ko" sz="700">
                <a:solidFill>
                  <a:schemeClr val="dk1"/>
                </a:solidFill>
                <a:latin typeface="Courier New"/>
                <a:ea typeface="Courier New"/>
                <a:cs typeface="Courier New"/>
                <a:sym typeface="Courier New"/>
              </a:rPr>
              <a:t>)</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rgbClr val="AF00DB"/>
                </a:solidFill>
                <a:latin typeface="Courier New"/>
                <a:ea typeface="Courier New"/>
                <a:cs typeface="Courier New"/>
                <a:sym typeface="Courier New"/>
              </a:rPr>
              <a:t>for</a:t>
            </a:r>
            <a:r>
              <a:rPr lang="ko" sz="700">
                <a:solidFill>
                  <a:schemeClr val="dk1"/>
                </a:solidFill>
                <a:latin typeface="Courier New"/>
                <a:ea typeface="Courier New"/>
                <a:cs typeface="Courier New"/>
                <a:sym typeface="Courier New"/>
              </a:rPr>
              <a:t> k </a:t>
            </a:r>
            <a:r>
              <a:rPr lang="ko" sz="700">
                <a:solidFill>
                  <a:srgbClr val="0000FF"/>
                </a:solidFill>
                <a:latin typeface="Courier New"/>
                <a:ea typeface="Courier New"/>
                <a:cs typeface="Courier New"/>
                <a:sym typeface="Courier New"/>
              </a:rPr>
              <a:t>in</a:t>
            </a:r>
            <a:r>
              <a:rPr lang="ko" sz="700">
                <a:solidFill>
                  <a:schemeClr val="dk1"/>
                </a:solidFill>
                <a:latin typeface="Courier New"/>
                <a:ea typeface="Courier New"/>
                <a:cs typeface="Courier New"/>
                <a:sym typeface="Courier New"/>
              </a:rPr>
              <a:t> K:</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    kmeanModel = cluster.KMeans(n_clusters=k)</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    kmeanModel.fit(RFM_scale)</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    distortions.append(kmeanModel.inertia_)</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plt.figure(figsize=(</a:t>
            </a:r>
            <a:r>
              <a:rPr lang="ko" sz="700">
                <a:solidFill>
                  <a:srgbClr val="09885A"/>
                </a:solidFill>
                <a:latin typeface="Courier New"/>
                <a:ea typeface="Courier New"/>
                <a:cs typeface="Courier New"/>
                <a:sym typeface="Courier New"/>
              </a:rPr>
              <a:t>25</a:t>
            </a:r>
            <a:r>
              <a:rPr lang="ko" sz="700">
                <a:solidFill>
                  <a:schemeClr val="dk1"/>
                </a:solidFill>
                <a:latin typeface="Courier New"/>
                <a:ea typeface="Courier New"/>
                <a:cs typeface="Courier New"/>
                <a:sym typeface="Courier New"/>
              </a:rPr>
              <a:t>,</a:t>
            </a:r>
            <a:r>
              <a:rPr lang="ko" sz="700">
                <a:solidFill>
                  <a:srgbClr val="09885A"/>
                </a:solidFill>
                <a:latin typeface="Courier New"/>
                <a:ea typeface="Courier New"/>
                <a:cs typeface="Courier New"/>
                <a:sym typeface="Courier New"/>
              </a:rPr>
              <a:t>10</a:t>
            </a:r>
            <a:r>
              <a:rPr lang="ko" sz="700">
                <a:solidFill>
                  <a:schemeClr val="dk1"/>
                </a:solidFill>
                <a:latin typeface="Courier New"/>
                <a:ea typeface="Courier New"/>
                <a:cs typeface="Courier New"/>
                <a:sym typeface="Courier New"/>
              </a:rPr>
              <a:t>))</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plt.figure()</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plt.plot(K, distortions, </a:t>
            </a:r>
            <a:r>
              <a:rPr lang="ko" sz="700">
                <a:solidFill>
                  <a:srgbClr val="A31515"/>
                </a:solidFill>
                <a:latin typeface="Courier New"/>
                <a:ea typeface="Courier New"/>
                <a:cs typeface="Courier New"/>
                <a:sym typeface="Courier New"/>
              </a:rPr>
              <a:t>'bx-'</a:t>
            </a:r>
            <a:r>
              <a:rPr lang="ko" sz="700">
                <a:solidFill>
                  <a:schemeClr val="dk1"/>
                </a:solidFill>
                <a:latin typeface="Courier New"/>
                <a:ea typeface="Courier New"/>
                <a:cs typeface="Courier New"/>
                <a:sym typeface="Courier New"/>
              </a:rPr>
              <a:t>)</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plt.xlabel(</a:t>
            </a:r>
            <a:r>
              <a:rPr lang="ko" sz="700">
                <a:solidFill>
                  <a:srgbClr val="A31515"/>
                </a:solidFill>
                <a:latin typeface="Courier New"/>
                <a:ea typeface="Courier New"/>
                <a:cs typeface="Courier New"/>
                <a:sym typeface="Courier New"/>
              </a:rPr>
              <a:t>'k'</a:t>
            </a:r>
            <a:r>
              <a:rPr lang="ko" sz="700">
                <a:solidFill>
                  <a:schemeClr val="dk1"/>
                </a:solidFill>
                <a:latin typeface="Courier New"/>
                <a:ea typeface="Courier New"/>
                <a:cs typeface="Courier New"/>
                <a:sym typeface="Courier New"/>
              </a:rPr>
              <a:t>)</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plt.ylabel(</a:t>
            </a:r>
            <a:r>
              <a:rPr lang="ko" sz="700">
                <a:solidFill>
                  <a:srgbClr val="A31515"/>
                </a:solidFill>
                <a:latin typeface="Courier New"/>
                <a:ea typeface="Courier New"/>
                <a:cs typeface="Courier New"/>
                <a:sym typeface="Courier New"/>
              </a:rPr>
              <a:t>'Inertia'</a:t>
            </a:r>
            <a:r>
              <a:rPr lang="ko" sz="700">
                <a:solidFill>
                  <a:schemeClr val="dk1"/>
                </a:solidFill>
                <a:latin typeface="Courier New"/>
                <a:ea typeface="Courier New"/>
                <a:cs typeface="Courier New"/>
                <a:sym typeface="Courier New"/>
              </a:rPr>
              <a:t>)</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ko" sz="700">
                <a:solidFill>
                  <a:schemeClr val="dk1"/>
                </a:solidFill>
                <a:latin typeface="Courier New"/>
                <a:ea typeface="Courier New"/>
                <a:cs typeface="Courier New"/>
                <a:sym typeface="Courier New"/>
              </a:rPr>
              <a:t>plt.title(</a:t>
            </a:r>
            <a:r>
              <a:rPr lang="ko" sz="700">
                <a:solidFill>
                  <a:srgbClr val="A31515"/>
                </a:solidFill>
                <a:latin typeface="Courier New"/>
                <a:ea typeface="Courier New"/>
                <a:cs typeface="Courier New"/>
                <a:sym typeface="Courier New"/>
              </a:rPr>
              <a:t>'The Elbow Method showing the optimal k'</a:t>
            </a:r>
            <a:r>
              <a:rPr lang="ko" sz="700">
                <a:solidFill>
                  <a:schemeClr val="dk1"/>
                </a:solidFill>
                <a:latin typeface="Courier New"/>
                <a:ea typeface="Courier New"/>
                <a:cs typeface="Courier New"/>
                <a:sym typeface="Courier New"/>
              </a:rPr>
              <a:t>)</a:t>
            </a:r>
            <a:endParaRPr sz="7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700">
                <a:solidFill>
                  <a:schemeClr val="dk1"/>
                </a:solidFill>
                <a:latin typeface="Courier New"/>
                <a:ea typeface="Courier New"/>
                <a:cs typeface="Courier New"/>
                <a:sym typeface="Courier New"/>
              </a:rPr>
              <a:t>plt.show()</a:t>
            </a:r>
            <a:endParaRPr sz="700">
              <a:solidFill>
                <a:schemeClr val="dk1"/>
              </a:solidFill>
              <a:latin typeface="Courier New"/>
              <a:ea typeface="Courier New"/>
              <a:cs typeface="Courier New"/>
              <a:sym typeface="Courier New"/>
            </a:endParaRPr>
          </a:p>
        </p:txBody>
      </p:sp>
      <p:pic>
        <p:nvPicPr>
          <p:cNvPr id="418" name="Google Shape;418;p43"/>
          <p:cNvPicPr preferRelativeResize="0"/>
          <p:nvPr/>
        </p:nvPicPr>
        <p:blipFill rotWithShape="1">
          <a:blip r:embed="rId6">
            <a:alphaModFix/>
          </a:blip>
          <a:srcRect b="0" l="0" r="0" t="0"/>
          <a:stretch/>
        </p:blipFill>
        <p:spPr>
          <a:xfrm rot="-5400000">
            <a:off x="4696435" y="3338911"/>
            <a:ext cx="831408" cy="139713"/>
          </a:xfrm>
          <a:prstGeom prst="rect">
            <a:avLst/>
          </a:prstGeom>
          <a:noFill/>
          <a:ln>
            <a:noFill/>
          </a:ln>
        </p:spPr>
      </p:pic>
      <p:sp>
        <p:nvSpPr>
          <p:cNvPr id="419" name="Google Shape;419;p43"/>
          <p:cNvSpPr txBox="1"/>
          <p:nvPr/>
        </p:nvSpPr>
        <p:spPr>
          <a:xfrm>
            <a:off x="324182" y="4657432"/>
            <a:ext cx="85446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00">
                <a:solidFill>
                  <a:srgbClr val="020E50"/>
                </a:solidFill>
                <a:latin typeface="Roboto"/>
                <a:ea typeface="Roboto"/>
                <a:cs typeface="Roboto"/>
                <a:sym typeface="Roboto"/>
              </a:rPr>
              <a:t>From the graph above, it is clear that number of k = 2 or 3 will be the optimal for number of cluster. But for more accurate analysis, Silhouette Analysis will be performed.</a:t>
            </a:r>
            <a:endParaRPr sz="1100">
              <a:solidFill>
                <a:srgbClr val="020E50"/>
              </a:solidFill>
              <a:latin typeface="Roboto"/>
              <a:ea typeface="Roboto"/>
              <a:cs typeface="Roboto"/>
              <a:sym typeface="Roboto"/>
            </a:endParaRPr>
          </a:p>
        </p:txBody>
      </p:sp>
      <p:sp>
        <p:nvSpPr>
          <p:cNvPr id="420" name="Google Shape;420;p43"/>
          <p:cNvSpPr txBox="1"/>
          <p:nvPr/>
        </p:nvSpPr>
        <p:spPr>
          <a:xfrm>
            <a:off x="4946075" y="2048077"/>
            <a:ext cx="38343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2000">
                <a:solidFill>
                  <a:srgbClr val="020E50"/>
                </a:solidFill>
                <a:latin typeface="DM Sans"/>
                <a:ea typeface="DM Sans"/>
                <a:cs typeface="DM Sans"/>
                <a:sym typeface="DM Sans"/>
              </a:rPr>
              <a:t>Elbow Method</a:t>
            </a:r>
            <a:endParaRPr b="1" sz="2000">
              <a:solidFill>
                <a:srgbClr val="020E50"/>
              </a:solidFill>
              <a:latin typeface="DM Sans"/>
              <a:ea typeface="DM Sans"/>
              <a:cs typeface="DM Sans"/>
              <a:sym typeface="DM Sans"/>
            </a:endParaRPr>
          </a:p>
        </p:txBody>
      </p:sp>
      <p:sp>
        <p:nvSpPr>
          <p:cNvPr id="421" name="Google Shape;421;p43"/>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CLUSTER ANALYSIS</a:t>
            </a:r>
            <a:endParaRPr b="1" sz="3200">
              <a:solidFill>
                <a:srgbClr val="020E5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txBox="1"/>
          <p:nvPr/>
        </p:nvSpPr>
        <p:spPr>
          <a:xfrm>
            <a:off x="265300" y="918125"/>
            <a:ext cx="40158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2000">
                <a:solidFill>
                  <a:srgbClr val="020E50"/>
                </a:solidFill>
                <a:latin typeface="DM Sans"/>
                <a:ea typeface="DM Sans"/>
                <a:cs typeface="DM Sans"/>
                <a:sym typeface="DM Sans"/>
              </a:rPr>
              <a:t>Determine Number of Cluster</a:t>
            </a:r>
            <a:endParaRPr b="1" sz="2000">
              <a:solidFill>
                <a:srgbClr val="020E50"/>
              </a:solidFill>
              <a:latin typeface="DM Sans"/>
              <a:ea typeface="DM Sans"/>
              <a:cs typeface="DM Sans"/>
              <a:sym typeface="DM Sans"/>
            </a:endParaRPr>
          </a:p>
        </p:txBody>
      </p:sp>
      <p:pic>
        <p:nvPicPr>
          <p:cNvPr id="427" name="Google Shape;427;p44"/>
          <p:cNvPicPr preferRelativeResize="0"/>
          <p:nvPr/>
        </p:nvPicPr>
        <p:blipFill>
          <a:blip r:embed="rId3">
            <a:alphaModFix/>
          </a:blip>
          <a:stretch>
            <a:fillRect/>
          </a:stretch>
        </p:blipFill>
        <p:spPr>
          <a:xfrm>
            <a:off x="8167889" y="187039"/>
            <a:ext cx="760250" cy="760250"/>
          </a:xfrm>
          <a:prstGeom prst="rect">
            <a:avLst/>
          </a:prstGeom>
          <a:noFill/>
          <a:ln>
            <a:noFill/>
          </a:ln>
        </p:spPr>
      </p:pic>
      <p:pic>
        <p:nvPicPr>
          <p:cNvPr id="428" name="Google Shape;428;p44"/>
          <p:cNvPicPr preferRelativeResize="0"/>
          <p:nvPr/>
        </p:nvPicPr>
        <p:blipFill rotWithShape="1">
          <a:blip r:embed="rId4">
            <a:alphaModFix/>
          </a:blip>
          <a:srcRect b="0" l="0" r="0" t="0"/>
          <a:stretch/>
        </p:blipFill>
        <p:spPr>
          <a:xfrm rot="-5400000">
            <a:off x="5862113" y="1405537"/>
            <a:ext cx="2123100" cy="4142175"/>
          </a:xfrm>
          <a:prstGeom prst="rect">
            <a:avLst/>
          </a:prstGeom>
          <a:noFill/>
          <a:ln>
            <a:noFill/>
          </a:ln>
        </p:spPr>
      </p:pic>
      <p:pic>
        <p:nvPicPr>
          <p:cNvPr id="429" name="Google Shape;429;p44"/>
          <p:cNvPicPr preferRelativeResize="0"/>
          <p:nvPr/>
        </p:nvPicPr>
        <p:blipFill rotWithShape="1">
          <a:blip r:embed="rId5">
            <a:alphaModFix/>
          </a:blip>
          <a:srcRect b="0" l="0" r="0" t="0"/>
          <a:stretch/>
        </p:blipFill>
        <p:spPr>
          <a:xfrm rot="-5400000">
            <a:off x="4696435" y="3338911"/>
            <a:ext cx="831408" cy="139713"/>
          </a:xfrm>
          <a:prstGeom prst="rect">
            <a:avLst/>
          </a:prstGeom>
          <a:noFill/>
          <a:ln>
            <a:noFill/>
          </a:ln>
        </p:spPr>
      </p:pic>
      <p:pic>
        <p:nvPicPr>
          <p:cNvPr id="430" name="Google Shape;430;p44"/>
          <p:cNvPicPr preferRelativeResize="0"/>
          <p:nvPr>
            <p:ph idx="2" type="pic"/>
          </p:nvPr>
        </p:nvPicPr>
        <p:blipFill rotWithShape="1">
          <a:blip r:embed="rId6">
            <a:alphaModFix/>
          </a:blip>
          <a:srcRect b="5784" l="0" r="56972" t="0"/>
          <a:stretch/>
        </p:blipFill>
        <p:spPr>
          <a:xfrm>
            <a:off x="5051800" y="2590800"/>
            <a:ext cx="3663600" cy="1647900"/>
          </a:xfrm>
          <a:prstGeom prst="roundRect">
            <a:avLst>
              <a:gd fmla="val 14137" name="adj"/>
            </a:avLst>
          </a:prstGeom>
          <a:solidFill>
            <a:schemeClr val="lt1"/>
          </a:solidFill>
          <a:ln>
            <a:noFill/>
          </a:ln>
        </p:spPr>
      </p:pic>
      <p:sp>
        <p:nvSpPr>
          <p:cNvPr id="431" name="Google Shape;431;p44"/>
          <p:cNvSpPr txBox="1"/>
          <p:nvPr/>
        </p:nvSpPr>
        <p:spPr>
          <a:xfrm>
            <a:off x="5285500" y="2581275"/>
            <a:ext cx="3429900" cy="131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1050">
                <a:solidFill>
                  <a:srgbClr val="008000"/>
                </a:solidFill>
                <a:latin typeface="Courier New"/>
                <a:ea typeface="Courier New"/>
                <a:cs typeface="Courier New"/>
                <a:sym typeface="Courier New"/>
              </a:rPr>
              <a:t># Import Library</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50">
                <a:solidFill>
                  <a:srgbClr val="AF00DB"/>
                </a:solidFill>
                <a:latin typeface="Courier New"/>
                <a:ea typeface="Courier New"/>
                <a:cs typeface="Courier New"/>
                <a:sym typeface="Courier New"/>
              </a:rPr>
              <a:t>from</a:t>
            </a:r>
            <a:r>
              <a:rPr lang="ko" sz="1050">
                <a:solidFill>
                  <a:schemeClr val="dk1"/>
                </a:solidFill>
                <a:latin typeface="Courier New"/>
                <a:ea typeface="Courier New"/>
                <a:cs typeface="Courier New"/>
                <a:sym typeface="Courier New"/>
              </a:rPr>
              <a:t> silhoutte </a:t>
            </a:r>
            <a:r>
              <a:rPr lang="ko" sz="1050">
                <a:solidFill>
                  <a:srgbClr val="AF00DB"/>
                </a:solidFill>
                <a:latin typeface="Courier New"/>
                <a:ea typeface="Courier New"/>
                <a:cs typeface="Courier New"/>
                <a:sym typeface="Courier New"/>
              </a:rPr>
              <a:t>import</a:t>
            </a:r>
            <a:r>
              <a:rPr lang="ko" sz="1050">
                <a:solidFill>
                  <a:schemeClr val="dk1"/>
                </a:solidFill>
                <a:latin typeface="Courier New"/>
                <a:ea typeface="Courier New"/>
                <a:cs typeface="Courier New"/>
                <a:sym typeface="Courier New"/>
              </a:rPr>
              <a:t> silhoutte_analysis</a:t>
            </a:r>
            <a:endParaRPr sz="1050">
              <a:solidFill>
                <a:srgbClr val="008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008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50">
                <a:solidFill>
                  <a:srgbClr val="008000"/>
                </a:solidFill>
                <a:latin typeface="Courier New"/>
                <a:ea typeface="Courier New"/>
                <a:cs typeface="Courier New"/>
                <a:sym typeface="Courier New"/>
              </a:rPr>
              <a:t># Perform silhouette analysis for determine the number of cluster</a:t>
            </a:r>
            <a:endParaRPr sz="1050">
              <a:solidFill>
                <a:srgbClr val="008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50">
                <a:solidFill>
                  <a:schemeClr val="dk1"/>
                </a:solidFill>
                <a:latin typeface="Courier New"/>
                <a:ea typeface="Courier New"/>
                <a:cs typeface="Courier New"/>
                <a:sym typeface="Courier New"/>
              </a:rPr>
              <a:t>silhoutte_analysis(RFM_scale,[</a:t>
            </a:r>
            <a:r>
              <a:rPr lang="ko" sz="1050">
                <a:solidFill>
                  <a:srgbClr val="09885A"/>
                </a:solidFill>
                <a:latin typeface="Courier New"/>
                <a:ea typeface="Courier New"/>
                <a:cs typeface="Courier New"/>
                <a:sym typeface="Courier New"/>
              </a:rPr>
              <a:t>2</a:t>
            </a:r>
            <a:r>
              <a:rPr lang="ko" sz="1050">
                <a:solidFill>
                  <a:schemeClr val="dk1"/>
                </a:solidFill>
                <a:latin typeface="Courier New"/>
                <a:ea typeface="Courier New"/>
                <a:cs typeface="Courier New"/>
                <a:sym typeface="Courier New"/>
              </a:rPr>
              <a:t>,</a:t>
            </a:r>
            <a:r>
              <a:rPr lang="ko" sz="1050">
                <a:solidFill>
                  <a:srgbClr val="09885A"/>
                </a:solidFill>
                <a:latin typeface="Courier New"/>
                <a:ea typeface="Courier New"/>
                <a:cs typeface="Courier New"/>
                <a:sym typeface="Courier New"/>
              </a:rPr>
              <a:t>3</a:t>
            </a:r>
            <a:r>
              <a:rPr lang="ko" sz="1050">
                <a:solidFill>
                  <a:schemeClr val="dk1"/>
                </a:solidFill>
                <a:latin typeface="Courier New"/>
                <a:ea typeface="Courier New"/>
                <a:cs typeface="Courier New"/>
                <a:sym typeface="Courier New"/>
              </a:rPr>
              <a:t>,</a:t>
            </a:r>
            <a:r>
              <a:rPr lang="ko" sz="1050">
                <a:solidFill>
                  <a:srgbClr val="09885A"/>
                </a:solidFill>
                <a:latin typeface="Courier New"/>
                <a:ea typeface="Courier New"/>
                <a:cs typeface="Courier New"/>
                <a:sym typeface="Courier New"/>
              </a:rPr>
              <a:t>4</a:t>
            </a:r>
            <a:r>
              <a:rPr lang="ko" sz="1050">
                <a:solidFill>
                  <a:schemeClr val="dk1"/>
                </a:solidFill>
                <a:latin typeface="Courier New"/>
                <a:ea typeface="Courier New"/>
                <a:cs typeface="Courier New"/>
                <a:sym typeface="Courier New"/>
              </a:rPr>
              <a:t>,</a:t>
            </a:r>
            <a:r>
              <a:rPr lang="ko" sz="1050">
                <a:solidFill>
                  <a:srgbClr val="09885A"/>
                </a:solidFill>
                <a:latin typeface="Courier New"/>
                <a:ea typeface="Courier New"/>
                <a:cs typeface="Courier New"/>
                <a:sym typeface="Courier New"/>
              </a:rPr>
              <a:t>5</a:t>
            </a:r>
            <a:r>
              <a:rPr lang="ko" sz="1050">
                <a:solidFill>
                  <a:schemeClr val="dk1"/>
                </a:solidFill>
                <a:latin typeface="Courier New"/>
                <a:ea typeface="Courier New"/>
                <a:cs typeface="Courier New"/>
                <a:sym typeface="Courier New"/>
              </a:rPr>
              <a:t>])</a:t>
            </a:r>
            <a:endParaRPr sz="10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008000"/>
              </a:solidFill>
              <a:latin typeface="Courier New"/>
              <a:ea typeface="Courier New"/>
              <a:cs typeface="Courier New"/>
              <a:sym typeface="Courier New"/>
            </a:endParaRPr>
          </a:p>
        </p:txBody>
      </p:sp>
      <p:pic>
        <p:nvPicPr>
          <p:cNvPr id="432" name="Google Shape;432;p44"/>
          <p:cNvPicPr preferRelativeResize="0"/>
          <p:nvPr/>
        </p:nvPicPr>
        <p:blipFill rotWithShape="1">
          <a:blip r:embed="rId5">
            <a:alphaModFix/>
          </a:blip>
          <a:srcRect b="0" l="0" r="0" t="0"/>
          <a:stretch/>
        </p:blipFill>
        <p:spPr>
          <a:xfrm rot="-5400000">
            <a:off x="4696435" y="3338911"/>
            <a:ext cx="831408" cy="139713"/>
          </a:xfrm>
          <a:prstGeom prst="rect">
            <a:avLst/>
          </a:prstGeom>
          <a:noFill/>
          <a:ln>
            <a:noFill/>
          </a:ln>
        </p:spPr>
      </p:pic>
      <p:sp>
        <p:nvSpPr>
          <p:cNvPr id="433" name="Google Shape;433;p44"/>
          <p:cNvSpPr txBox="1"/>
          <p:nvPr/>
        </p:nvSpPr>
        <p:spPr>
          <a:xfrm>
            <a:off x="324174" y="4667825"/>
            <a:ext cx="83913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00">
                <a:solidFill>
                  <a:srgbClr val="020E50"/>
                </a:solidFill>
                <a:latin typeface="Roboto"/>
                <a:ea typeface="Roboto"/>
                <a:cs typeface="Roboto"/>
                <a:sym typeface="Roboto"/>
              </a:rPr>
              <a:t>From the </a:t>
            </a:r>
            <a:r>
              <a:rPr lang="ko" sz="1100">
                <a:solidFill>
                  <a:srgbClr val="020E50"/>
                </a:solidFill>
                <a:latin typeface="Roboto"/>
                <a:ea typeface="Roboto"/>
                <a:cs typeface="Roboto"/>
                <a:sym typeface="Roboto"/>
              </a:rPr>
              <a:t>Silhouette Score and Silhouette plot, k = 3 will be chosen as number of cluster because average silhouette score reach the highest when number of cluster is 3.</a:t>
            </a:r>
            <a:r>
              <a:rPr lang="ko" sz="1100">
                <a:solidFill>
                  <a:srgbClr val="020E50"/>
                </a:solidFill>
                <a:latin typeface="Roboto"/>
                <a:ea typeface="Roboto"/>
                <a:cs typeface="Roboto"/>
                <a:sym typeface="Roboto"/>
              </a:rPr>
              <a:t> </a:t>
            </a:r>
            <a:endParaRPr sz="1100">
              <a:solidFill>
                <a:srgbClr val="020E50"/>
              </a:solidFill>
              <a:latin typeface="Roboto"/>
              <a:ea typeface="Roboto"/>
              <a:cs typeface="Roboto"/>
              <a:sym typeface="Roboto"/>
            </a:endParaRPr>
          </a:p>
        </p:txBody>
      </p:sp>
      <p:sp>
        <p:nvSpPr>
          <p:cNvPr id="434" name="Google Shape;434;p44"/>
          <p:cNvSpPr txBox="1"/>
          <p:nvPr/>
        </p:nvSpPr>
        <p:spPr>
          <a:xfrm>
            <a:off x="265300" y="1309259"/>
            <a:ext cx="87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020E50"/>
                </a:solidFill>
                <a:latin typeface="Roboto"/>
                <a:ea typeface="Roboto"/>
                <a:cs typeface="Roboto"/>
                <a:sym typeface="Roboto"/>
              </a:rPr>
              <a:t>Elbow Method and Silhouette Analysis will be used for determining optimal number of cluster.</a:t>
            </a:r>
            <a:endParaRPr>
              <a:solidFill>
                <a:srgbClr val="020E50"/>
              </a:solidFill>
            </a:endParaRPr>
          </a:p>
        </p:txBody>
      </p:sp>
      <p:sp>
        <p:nvSpPr>
          <p:cNvPr id="435" name="Google Shape;435;p44"/>
          <p:cNvSpPr txBox="1"/>
          <p:nvPr/>
        </p:nvSpPr>
        <p:spPr>
          <a:xfrm>
            <a:off x="4946075" y="2048077"/>
            <a:ext cx="38343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2000">
                <a:solidFill>
                  <a:srgbClr val="020E50"/>
                </a:solidFill>
                <a:latin typeface="DM Sans"/>
                <a:ea typeface="DM Sans"/>
                <a:cs typeface="DM Sans"/>
                <a:sym typeface="DM Sans"/>
              </a:rPr>
              <a:t>Silhouette Analysis</a:t>
            </a:r>
            <a:endParaRPr b="1" sz="2000">
              <a:solidFill>
                <a:srgbClr val="020E50"/>
              </a:solidFill>
              <a:latin typeface="DM Sans"/>
              <a:ea typeface="DM Sans"/>
              <a:cs typeface="DM Sans"/>
              <a:sym typeface="DM Sans"/>
            </a:endParaRPr>
          </a:p>
        </p:txBody>
      </p:sp>
      <p:pic>
        <p:nvPicPr>
          <p:cNvPr id="436" name="Google Shape;436;p44"/>
          <p:cNvPicPr preferRelativeResize="0"/>
          <p:nvPr/>
        </p:nvPicPr>
        <p:blipFill rotWithShape="1">
          <a:blip r:embed="rId7">
            <a:alphaModFix/>
          </a:blip>
          <a:srcRect b="0" l="0" r="1652" t="8122"/>
          <a:stretch/>
        </p:blipFill>
        <p:spPr>
          <a:xfrm>
            <a:off x="396200" y="4105075"/>
            <a:ext cx="4456375" cy="543600"/>
          </a:xfrm>
          <a:prstGeom prst="rect">
            <a:avLst/>
          </a:prstGeom>
          <a:noFill/>
          <a:ln>
            <a:noFill/>
          </a:ln>
        </p:spPr>
      </p:pic>
      <p:pic>
        <p:nvPicPr>
          <p:cNvPr id="437" name="Google Shape;437;p44"/>
          <p:cNvPicPr preferRelativeResize="0"/>
          <p:nvPr/>
        </p:nvPicPr>
        <p:blipFill>
          <a:blip r:embed="rId8">
            <a:alphaModFix/>
          </a:blip>
          <a:stretch>
            <a:fillRect/>
          </a:stretch>
        </p:blipFill>
        <p:spPr>
          <a:xfrm>
            <a:off x="324175" y="1751725"/>
            <a:ext cx="4528401" cy="2253349"/>
          </a:xfrm>
          <a:prstGeom prst="rect">
            <a:avLst/>
          </a:prstGeom>
          <a:noFill/>
          <a:ln>
            <a:noFill/>
          </a:ln>
        </p:spPr>
      </p:pic>
      <p:sp>
        <p:nvSpPr>
          <p:cNvPr id="438" name="Google Shape;438;p44"/>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CLUSTER ANALYSIS</a:t>
            </a:r>
            <a:endParaRPr b="1" sz="3200">
              <a:solidFill>
                <a:srgbClr val="020E50"/>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nvSpPr>
        <p:spPr>
          <a:xfrm>
            <a:off x="458902" y="2713175"/>
            <a:ext cx="25113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rgbClr val="020E50"/>
                </a:solidFill>
                <a:latin typeface="DM Sans"/>
                <a:ea typeface="DM Sans"/>
                <a:cs typeface="DM Sans"/>
                <a:sym typeface="DM Sans"/>
              </a:rPr>
              <a:t>Business Overview</a:t>
            </a:r>
            <a:endParaRPr b="1" sz="2000">
              <a:solidFill>
                <a:srgbClr val="020E50"/>
              </a:solidFill>
              <a:latin typeface="DM Sans"/>
              <a:ea typeface="DM Sans"/>
              <a:cs typeface="DM Sans"/>
              <a:sym typeface="DM Sans"/>
            </a:endParaRPr>
          </a:p>
        </p:txBody>
      </p:sp>
      <p:sp>
        <p:nvSpPr>
          <p:cNvPr id="120" name="Google Shape;120;p27"/>
          <p:cNvSpPr txBox="1"/>
          <p:nvPr/>
        </p:nvSpPr>
        <p:spPr>
          <a:xfrm>
            <a:off x="381000" y="3296293"/>
            <a:ext cx="2632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020E50"/>
                </a:solidFill>
                <a:latin typeface="Manrope"/>
                <a:ea typeface="Manrope"/>
                <a:cs typeface="Manrope"/>
                <a:sym typeface="Manrope"/>
              </a:rPr>
              <a:t>Describing overview problem and project objectives</a:t>
            </a:r>
            <a:endParaRPr>
              <a:solidFill>
                <a:srgbClr val="020E50"/>
              </a:solidFill>
              <a:latin typeface="Manrope"/>
              <a:ea typeface="Manrope"/>
              <a:cs typeface="Manrope"/>
              <a:sym typeface="Manrope"/>
            </a:endParaRPr>
          </a:p>
        </p:txBody>
      </p:sp>
      <p:sp>
        <p:nvSpPr>
          <p:cNvPr id="121" name="Google Shape;121;p27"/>
          <p:cNvSpPr txBox="1"/>
          <p:nvPr/>
        </p:nvSpPr>
        <p:spPr>
          <a:xfrm>
            <a:off x="3346675" y="2702453"/>
            <a:ext cx="24597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2000">
                <a:solidFill>
                  <a:srgbClr val="020E50"/>
                </a:solidFill>
                <a:latin typeface="DM Sans"/>
                <a:ea typeface="DM Sans"/>
                <a:cs typeface="DM Sans"/>
                <a:sym typeface="DM Sans"/>
              </a:rPr>
              <a:t>EDA</a:t>
            </a:r>
            <a:endParaRPr b="1" sz="2000">
              <a:solidFill>
                <a:srgbClr val="020E50"/>
              </a:solidFill>
              <a:latin typeface="DM Sans"/>
              <a:ea typeface="DM Sans"/>
              <a:cs typeface="DM Sans"/>
              <a:sym typeface="DM Sans"/>
            </a:endParaRPr>
          </a:p>
        </p:txBody>
      </p:sp>
      <p:sp>
        <p:nvSpPr>
          <p:cNvPr id="122" name="Google Shape;122;p27"/>
          <p:cNvSpPr txBox="1"/>
          <p:nvPr/>
        </p:nvSpPr>
        <p:spPr>
          <a:xfrm>
            <a:off x="3119270" y="3291616"/>
            <a:ext cx="3011400" cy="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020E50"/>
                </a:solidFill>
                <a:latin typeface="Manrope"/>
                <a:ea typeface="Manrope"/>
                <a:cs typeface="Manrope"/>
                <a:sym typeface="Manrope"/>
              </a:rPr>
              <a:t>Understanding current business performance</a:t>
            </a:r>
            <a:endParaRPr>
              <a:solidFill>
                <a:srgbClr val="020E50"/>
              </a:solidFill>
              <a:latin typeface="Manrope"/>
              <a:ea typeface="Manrope"/>
              <a:cs typeface="Manrope"/>
              <a:sym typeface="Manrope"/>
            </a:endParaRPr>
          </a:p>
        </p:txBody>
      </p:sp>
      <p:sp>
        <p:nvSpPr>
          <p:cNvPr id="123" name="Google Shape;123;p27"/>
          <p:cNvSpPr txBox="1"/>
          <p:nvPr/>
        </p:nvSpPr>
        <p:spPr>
          <a:xfrm>
            <a:off x="6407843" y="2702441"/>
            <a:ext cx="25113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000">
                <a:solidFill>
                  <a:srgbClr val="020E50"/>
                </a:solidFill>
                <a:latin typeface="DM Sans"/>
                <a:ea typeface="DM Sans"/>
                <a:cs typeface="DM Sans"/>
                <a:sym typeface="DM Sans"/>
              </a:rPr>
              <a:t>Cluster Analysis</a:t>
            </a:r>
            <a:endParaRPr b="1" sz="2000">
              <a:solidFill>
                <a:srgbClr val="020E50"/>
              </a:solidFill>
              <a:latin typeface="DM Sans"/>
              <a:ea typeface="DM Sans"/>
              <a:cs typeface="DM Sans"/>
              <a:sym typeface="DM Sans"/>
            </a:endParaRPr>
          </a:p>
        </p:txBody>
      </p:sp>
      <p:sp>
        <p:nvSpPr>
          <p:cNvPr id="124" name="Google Shape;124;p27"/>
          <p:cNvSpPr txBox="1"/>
          <p:nvPr/>
        </p:nvSpPr>
        <p:spPr>
          <a:xfrm>
            <a:off x="6205373" y="3292286"/>
            <a:ext cx="26322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020E50"/>
                </a:solidFill>
                <a:latin typeface="Manrope"/>
                <a:ea typeface="Manrope"/>
                <a:cs typeface="Manrope"/>
                <a:sym typeface="Manrope"/>
              </a:rPr>
              <a:t>Do cluster analysis for better targeting customer</a:t>
            </a:r>
            <a:endParaRPr>
              <a:solidFill>
                <a:srgbClr val="020E50"/>
              </a:solidFill>
              <a:latin typeface="Manrope"/>
              <a:ea typeface="Manrope"/>
              <a:cs typeface="Manrope"/>
              <a:sym typeface="Manrope"/>
            </a:endParaRPr>
          </a:p>
        </p:txBody>
      </p:sp>
      <p:sp>
        <p:nvSpPr>
          <p:cNvPr id="125" name="Google Shape;125;p27"/>
          <p:cNvSpPr txBox="1"/>
          <p:nvPr/>
        </p:nvSpPr>
        <p:spPr>
          <a:xfrm>
            <a:off x="1236802" y="1845431"/>
            <a:ext cx="803100" cy="80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600">
                <a:solidFill>
                  <a:srgbClr val="020E50"/>
                </a:solidFill>
                <a:latin typeface="DM Sans"/>
                <a:ea typeface="DM Sans"/>
                <a:cs typeface="DM Sans"/>
                <a:sym typeface="DM Sans"/>
              </a:rPr>
              <a:t>01</a:t>
            </a:r>
            <a:endParaRPr b="1" sz="3600">
              <a:solidFill>
                <a:srgbClr val="020E50"/>
              </a:solidFill>
              <a:latin typeface="DM Sans"/>
              <a:ea typeface="DM Sans"/>
              <a:cs typeface="DM Sans"/>
              <a:sym typeface="DM Sans"/>
            </a:endParaRPr>
          </a:p>
        </p:txBody>
      </p:sp>
      <p:sp>
        <p:nvSpPr>
          <p:cNvPr id="126" name="Google Shape;126;p27"/>
          <p:cNvSpPr txBox="1"/>
          <p:nvPr/>
        </p:nvSpPr>
        <p:spPr>
          <a:xfrm>
            <a:off x="7104102" y="1835125"/>
            <a:ext cx="803100" cy="80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600">
                <a:solidFill>
                  <a:srgbClr val="020E50"/>
                </a:solidFill>
                <a:latin typeface="DM Sans"/>
                <a:ea typeface="DM Sans"/>
                <a:cs typeface="DM Sans"/>
                <a:sym typeface="DM Sans"/>
              </a:rPr>
              <a:t>03</a:t>
            </a:r>
            <a:endParaRPr b="1" sz="3600">
              <a:solidFill>
                <a:srgbClr val="020E50"/>
              </a:solidFill>
              <a:latin typeface="DM Sans"/>
              <a:ea typeface="DM Sans"/>
              <a:cs typeface="DM Sans"/>
              <a:sym typeface="DM Sans"/>
            </a:endParaRPr>
          </a:p>
        </p:txBody>
      </p:sp>
      <p:sp>
        <p:nvSpPr>
          <p:cNvPr id="127" name="Google Shape;127;p27"/>
          <p:cNvSpPr txBox="1"/>
          <p:nvPr/>
        </p:nvSpPr>
        <p:spPr>
          <a:xfrm>
            <a:off x="4170450" y="1846178"/>
            <a:ext cx="803100" cy="80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600">
                <a:solidFill>
                  <a:srgbClr val="020E50"/>
                </a:solidFill>
                <a:latin typeface="DM Sans"/>
                <a:ea typeface="DM Sans"/>
                <a:cs typeface="DM Sans"/>
                <a:sym typeface="DM Sans"/>
              </a:rPr>
              <a:t>02</a:t>
            </a:r>
            <a:endParaRPr b="1" sz="3600">
              <a:solidFill>
                <a:srgbClr val="020E50"/>
              </a:solidFill>
              <a:latin typeface="DM Sans"/>
              <a:ea typeface="DM Sans"/>
              <a:cs typeface="DM Sans"/>
              <a:sym typeface="DM Sans"/>
            </a:endParaRPr>
          </a:p>
        </p:txBody>
      </p:sp>
      <p:sp>
        <p:nvSpPr>
          <p:cNvPr id="128" name="Google Shape;128;p27"/>
          <p:cNvSpPr txBox="1"/>
          <p:nvPr/>
        </p:nvSpPr>
        <p:spPr>
          <a:xfrm>
            <a:off x="688827" y="768000"/>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TABLE OF CONTENTS</a:t>
            </a:r>
            <a:endParaRPr b="1" sz="3200">
              <a:solidFill>
                <a:srgbClr val="020E50"/>
              </a:solidFill>
              <a:latin typeface="DM Sans"/>
              <a:ea typeface="DM Sans"/>
              <a:cs typeface="DM Sans"/>
              <a:sym typeface="DM Sans"/>
            </a:endParaRPr>
          </a:p>
        </p:txBody>
      </p:sp>
      <p:pic>
        <p:nvPicPr>
          <p:cNvPr id="129" name="Google Shape;129;p27"/>
          <p:cNvPicPr preferRelativeResize="0"/>
          <p:nvPr/>
        </p:nvPicPr>
        <p:blipFill>
          <a:blip r:embed="rId3">
            <a:alphaModFix/>
          </a:blip>
          <a:stretch>
            <a:fillRect/>
          </a:stretch>
        </p:blipFill>
        <p:spPr>
          <a:xfrm>
            <a:off x="8167889" y="187039"/>
            <a:ext cx="760250" cy="760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nvSpPr>
        <p:spPr>
          <a:xfrm>
            <a:off x="265300" y="918125"/>
            <a:ext cx="40158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2000">
                <a:solidFill>
                  <a:srgbClr val="020E50"/>
                </a:solidFill>
                <a:latin typeface="DM Sans"/>
                <a:ea typeface="DM Sans"/>
                <a:cs typeface="DM Sans"/>
                <a:sym typeface="DM Sans"/>
              </a:rPr>
              <a:t>Fit Data Into Model</a:t>
            </a:r>
            <a:endParaRPr b="1" sz="2000">
              <a:solidFill>
                <a:srgbClr val="020E50"/>
              </a:solidFill>
              <a:latin typeface="DM Sans"/>
              <a:ea typeface="DM Sans"/>
              <a:cs typeface="DM Sans"/>
              <a:sym typeface="DM Sans"/>
            </a:endParaRPr>
          </a:p>
        </p:txBody>
      </p:sp>
      <p:pic>
        <p:nvPicPr>
          <p:cNvPr id="444" name="Google Shape;444;p45"/>
          <p:cNvPicPr preferRelativeResize="0"/>
          <p:nvPr/>
        </p:nvPicPr>
        <p:blipFill>
          <a:blip r:embed="rId3">
            <a:alphaModFix/>
          </a:blip>
          <a:stretch>
            <a:fillRect/>
          </a:stretch>
        </p:blipFill>
        <p:spPr>
          <a:xfrm>
            <a:off x="8167889" y="187039"/>
            <a:ext cx="760250" cy="760250"/>
          </a:xfrm>
          <a:prstGeom prst="rect">
            <a:avLst/>
          </a:prstGeom>
          <a:noFill/>
          <a:ln>
            <a:noFill/>
          </a:ln>
        </p:spPr>
      </p:pic>
      <p:pic>
        <p:nvPicPr>
          <p:cNvPr id="445" name="Google Shape;445;p45"/>
          <p:cNvPicPr preferRelativeResize="0"/>
          <p:nvPr/>
        </p:nvPicPr>
        <p:blipFill rotWithShape="1">
          <a:blip r:embed="rId4">
            <a:alphaModFix/>
          </a:blip>
          <a:srcRect b="0" l="0" r="0" t="0"/>
          <a:stretch/>
        </p:blipFill>
        <p:spPr>
          <a:xfrm rot="-5400000">
            <a:off x="5862113" y="1405537"/>
            <a:ext cx="2123100" cy="4142175"/>
          </a:xfrm>
          <a:prstGeom prst="rect">
            <a:avLst/>
          </a:prstGeom>
          <a:noFill/>
          <a:ln>
            <a:noFill/>
          </a:ln>
        </p:spPr>
      </p:pic>
      <p:pic>
        <p:nvPicPr>
          <p:cNvPr id="446" name="Google Shape;446;p45"/>
          <p:cNvPicPr preferRelativeResize="0"/>
          <p:nvPr/>
        </p:nvPicPr>
        <p:blipFill rotWithShape="1">
          <a:blip r:embed="rId5">
            <a:alphaModFix/>
          </a:blip>
          <a:srcRect b="0" l="0" r="0" t="0"/>
          <a:stretch/>
        </p:blipFill>
        <p:spPr>
          <a:xfrm rot="-5400000">
            <a:off x="4696435" y="3338911"/>
            <a:ext cx="831408" cy="139713"/>
          </a:xfrm>
          <a:prstGeom prst="rect">
            <a:avLst/>
          </a:prstGeom>
          <a:noFill/>
          <a:ln>
            <a:noFill/>
          </a:ln>
        </p:spPr>
      </p:pic>
      <p:pic>
        <p:nvPicPr>
          <p:cNvPr id="447" name="Google Shape;447;p45"/>
          <p:cNvPicPr preferRelativeResize="0"/>
          <p:nvPr>
            <p:ph idx="2" type="pic"/>
          </p:nvPr>
        </p:nvPicPr>
        <p:blipFill rotWithShape="1">
          <a:blip r:embed="rId6">
            <a:alphaModFix/>
          </a:blip>
          <a:srcRect b="5784" l="0" r="56972" t="0"/>
          <a:stretch/>
        </p:blipFill>
        <p:spPr>
          <a:xfrm>
            <a:off x="5051800" y="2590800"/>
            <a:ext cx="3663600" cy="1647900"/>
          </a:xfrm>
          <a:prstGeom prst="roundRect">
            <a:avLst>
              <a:gd fmla="val 14137" name="adj"/>
            </a:avLst>
          </a:prstGeom>
          <a:solidFill>
            <a:schemeClr val="lt1"/>
          </a:solidFill>
          <a:ln>
            <a:noFill/>
          </a:ln>
        </p:spPr>
      </p:pic>
      <p:sp>
        <p:nvSpPr>
          <p:cNvPr id="448" name="Google Shape;448;p45"/>
          <p:cNvSpPr txBox="1"/>
          <p:nvPr/>
        </p:nvSpPr>
        <p:spPr>
          <a:xfrm>
            <a:off x="5306300" y="2612450"/>
            <a:ext cx="34845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ko" sz="1000">
                <a:solidFill>
                  <a:srgbClr val="008000"/>
                </a:solidFill>
                <a:latin typeface="Courier New"/>
                <a:ea typeface="Courier New"/>
                <a:cs typeface="Courier New"/>
                <a:sym typeface="Courier New"/>
              </a:rPr>
              <a:t># Import Library</a:t>
            </a:r>
            <a:endParaRPr sz="1000">
              <a:solidFill>
                <a:srgbClr val="008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rgbClr val="AF00DB"/>
                </a:solidFill>
                <a:latin typeface="Courier New"/>
                <a:ea typeface="Courier New"/>
                <a:cs typeface="Courier New"/>
                <a:sym typeface="Courier New"/>
              </a:rPr>
              <a:t>from</a:t>
            </a:r>
            <a:r>
              <a:rPr lang="ko" sz="1000">
                <a:solidFill>
                  <a:schemeClr val="dk1"/>
                </a:solidFill>
                <a:latin typeface="Courier New"/>
                <a:ea typeface="Courier New"/>
                <a:cs typeface="Courier New"/>
                <a:sym typeface="Courier New"/>
              </a:rPr>
              <a:t> sklearn </a:t>
            </a:r>
            <a:r>
              <a:rPr lang="ko" sz="1000">
                <a:solidFill>
                  <a:srgbClr val="AF00DB"/>
                </a:solidFill>
                <a:latin typeface="Courier New"/>
                <a:ea typeface="Courier New"/>
                <a:cs typeface="Courier New"/>
                <a:sym typeface="Courier New"/>
              </a:rPr>
              <a:t>import</a:t>
            </a:r>
            <a:r>
              <a:rPr lang="ko" sz="1000">
                <a:solidFill>
                  <a:schemeClr val="dk1"/>
                </a:solidFill>
                <a:latin typeface="Courier New"/>
                <a:ea typeface="Courier New"/>
                <a:cs typeface="Courier New"/>
                <a:sym typeface="Courier New"/>
              </a:rPr>
              <a:t> cluster</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chemeClr val="dk1"/>
                </a:solidFill>
                <a:latin typeface="Courier New"/>
                <a:ea typeface="Courier New"/>
                <a:cs typeface="Courier New"/>
                <a:sym typeface="Courier New"/>
              </a:rPr>
              <a:t>cluster_model = cluster.KMeans(n_clusters=</a:t>
            </a:r>
            <a:r>
              <a:rPr lang="ko" sz="1000">
                <a:solidFill>
                  <a:srgbClr val="09885A"/>
                </a:solidFill>
                <a:latin typeface="Courier New"/>
                <a:ea typeface="Courier New"/>
                <a:cs typeface="Courier New"/>
                <a:sym typeface="Courier New"/>
              </a:rPr>
              <a:t>3,</a:t>
            </a:r>
            <a:r>
              <a:rPr lang="ko" sz="1000">
                <a:solidFill>
                  <a:schemeClr val="dk1"/>
                </a:solidFill>
                <a:latin typeface="Courier New"/>
                <a:ea typeface="Courier New"/>
                <a:cs typeface="Courier New"/>
                <a:sym typeface="Courier New"/>
              </a:rPr>
              <a:t>random_state=</a:t>
            </a:r>
            <a:r>
              <a:rPr lang="ko" sz="1000">
                <a:solidFill>
                  <a:srgbClr val="09885A"/>
                </a:solidFill>
                <a:latin typeface="Courier New"/>
                <a:ea typeface="Courier New"/>
                <a:cs typeface="Courier New"/>
                <a:sym typeface="Courier New"/>
              </a:rPr>
              <a:t>2</a:t>
            </a:r>
            <a:r>
              <a:rPr lang="ko"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chemeClr val="dk1"/>
                </a:solidFill>
                <a:latin typeface="Courier New"/>
                <a:ea typeface="Courier New"/>
                <a:cs typeface="Courier New"/>
                <a:sym typeface="Courier New"/>
              </a:rPr>
              <a:t>cluster_model.fit(RFM_fitmodel)</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chemeClr val="dk1"/>
                </a:solidFill>
                <a:latin typeface="Courier New"/>
                <a:ea typeface="Courier New"/>
                <a:cs typeface="Courier New"/>
                <a:sym typeface="Courier New"/>
              </a:rPr>
              <a:t>cluster_label = cluster_model.labels_</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chemeClr val="dk1"/>
                </a:solidFill>
                <a:latin typeface="Courier New"/>
                <a:ea typeface="Courier New"/>
                <a:cs typeface="Courier New"/>
                <a:sym typeface="Courier New"/>
              </a:rPr>
              <a:t>RFM_fitmodel[</a:t>
            </a:r>
            <a:r>
              <a:rPr lang="ko" sz="1000">
                <a:solidFill>
                  <a:srgbClr val="A31515"/>
                </a:solidFill>
                <a:latin typeface="Courier New"/>
                <a:ea typeface="Courier New"/>
                <a:cs typeface="Courier New"/>
                <a:sym typeface="Courier New"/>
              </a:rPr>
              <a:t>'cluster'</a:t>
            </a:r>
            <a:r>
              <a:rPr lang="ko" sz="1000">
                <a:solidFill>
                  <a:schemeClr val="dk1"/>
                </a:solidFill>
                <a:latin typeface="Courier New"/>
                <a:ea typeface="Courier New"/>
                <a:cs typeface="Courier New"/>
                <a:sym typeface="Courier New"/>
              </a:rPr>
              <a:t>] = cluster_label</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ko" sz="1000">
                <a:solidFill>
                  <a:schemeClr val="dk1"/>
                </a:solidFill>
                <a:latin typeface="Courier New"/>
                <a:ea typeface="Courier New"/>
                <a:cs typeface="Courier New"/>
                <a:sym typeface="Courier New"/>
              </a:rPr>
              <a:t>RFM_fitmodel</a:t>
            </a:r>
            <a:endParaRPr sz="10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rgbClr val="008000"/>
              </a:solidFill>
              <a:latin typeface="Courier New"/>
              <a:ea typeface="Courier New"/>
              <a:cs typeface="Courier New"/>
              <a:sym typeface="Courier New"/>
            </a:endParaRPr>
          </a:p>
        </p:txBody>
      </p:sp>
      <p:pic>
        <p:nvPicPr>
          <p:cNvPr id="449" name="Google Shape;449;p45"/>
          <p:cNvPicPr preferRelativeResize="0"/>
          <p:nvPr/>
        </p:nvPicPr>
        <p:blipFill rotWithShape="1">
          <a:blip r:embed="rId5">
            <a:alphaModFix/>
          </a:blip>
          <a:srcRect b="0" l="0" r="0" t="0"/>
          <a:stretch/>
        </p:blipFill>
        <p:spPr>
          <a:xfrm rot="-5400000">
            <a:off x="4696435" y="3338911"/>
            <a:ext cx="831408" cy="139713"/>
          </a:xfrm>
          <a:prstGeom prst="rect">
            <a:avLst/>
          </a:prstGeom>
          <a:noFill/>
          <a:ln>
            <a:noFill/>
          </a:ln>
        </p:spPr>
      </p:pic>
      <p:sp>
        <p:nvSpPr>
          <p:cNvPr id="450" name="Google Shape;450;p45"/>
          <p:cNvSpPr txBox="1"/>
          <p:nvPr/>
        </p:nvSpPr>
        <p:spPr>
          <a:xfrm>
            <a:off x="324182" y="4667823"/>
            <a:ext cx="8544600" cy="35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00">
                <a:solidFill>
                  <a:srgbClr val="020E50"/>
                </a:solidFill>
                <a:latin typeface="Roboto"/>
                <a:ea typeface="Roboto"/>
                <a:cs typeface="Roboto"/>
                <a:sym typeface="Roboto"/>
              </a:rPr>
              <a:t>In this project, K-Means Clustering Method will be used.</a:t>
            </a:r>
            <a:endParaRPr sz="1100">
              <a:solidFill>
                <a:srgbClr val="020E50"/>
              </a:solidFill>
              <a:latin typeface="Roboto"/>
              <a:ea typeface="Roboto"/>
              <a:cs typeface="Roboto"/>
              <a:sym typeface="Roboto"/>
            </a:endParaRPr>
          </a:p>
        </p:txBody>
      </p:sp>
      <p:sp>
        <p:nvSpPr>
          <p:cNvPr id="451" name="Google Shape;451;p45"/>
          <p:cNvSpPr txBox="1"/>
          <p:nvPr/>
        </p:nvSpPr>
        <p:spPr>
          <a:xfrm>
            <a:off x="265300" y="1309259"/>
            <a:ext cx="87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020E50"/>
                </a:solidFill>
                <a:latin typeface="Roboto"/>
                <a:ea typeface="Roboto"/>
                <a:cs typeface="Roboto"/>
                <a:sym typeface="Roboto"/>
              </a:rPr>
              <a:t>After determining the number of cluster, the next step is fit the data into cluster model.</a:t>
            </a:r>
            <a:endParaRPr>
              <a:solidFill>
                <a:srgbClr val="020E50"/>
              </a:solidFill>
            </a:endParaRPr>
          </a:p>
        </p:txBody>
      </p:sp>
      <p:pic>
        <p:nvPicPr>
          <p:cNvPr id="452" name="Google Shape;452;p45"/>
          <p:cNvPicPr preferRelativeResize="0"/>
          <p:nvPr/>
        </p:nvPicPr>
        <p:blipFill rotWithShape="1">
          <a:blip r:embed="rId7">
            <a:alphaModFix/>
          </a:blip>
          <a:srcRect b="0" l="1833" r="1650" t="0"/>
          <a:stretch/>
        </p:blipFill>
        <p:spPr>
          <a:xfrm>
            <a:off x="405250" y="1722550"/>
            <a:ext cx="4260275" cy="2945275"/>
          </a:xfrm>
          <a:prstGeom prst="rect">
            <a:avLst/>
          </a:prstGeom>
          <a:noFill/>
          <a:ln>
            <a:noFill/>
          </a:ln>
        </p:spPr>
      </p:pic>
      <p:sp>
        <p:nvSpPr>
          <p:cNvPr id="453" name="Google Shape;453;p45"/>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CLUSTER ANALYSIS</a:t>
            </a:r>
            <a:endParaRPr b="1" sz="3200">
              <a:solidFill>
                <a:srgbClr val="020E5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6"/>
          <p:cNvSpPr txBox="1"/>
          <p:nvPr/>
        </p:nvSpPr>
        <p:spPr>
          <a:xfrm>
            <a:off x="265300" y="918125"/>
            <a:ext cx="52938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2000">
                <a:solidFill>
                  <a:srgbClr val="020E50"/>
                </a:solidFill>
                <a:latin typeface="DM Sans"/>
                <a:ea typeface="DM Sans"/>
                <a:cs typeface="DM Sans"/>
                <a:sym typeface="DM Sans"/>
              </a:rPr>
              <a:t>Bring The Cluster To Data</a:t>
            </a:r>
            <a:endParaRPr b="1" sz="2000">
              <a:solidFill>
                <a:srgbClr val="020E50"/>
              </a:solidFill>
              <a:latin typeface="DM Sans"/>
              <a:ea typeface="DM Sans"/>
              <a:cs typeface="DM Sans"/>
              <a:sym typeface="DM Sans"/>
            </a:endParaRPr>
          </a:p>
        </p:txBody>
      </p:sp>
      <p:pic>
        <p:nvPicPr>
          <p:cNvPr id="459" name="Google Shape;459;p46"/>
          <p:cNvPicPr preferRelativeResize="0"/>
          <p:nvPr/>
        </p:nvPicPr>
        <p:blipFill>
          <a:blip r:embed="rId3">
            <a:alphaModFix/>
          </a:blip>
          <a:stretch>
            <a:fillRect/>
          </a:stretch>
        </p:blipFill>
        <p:spPr>
          <a:xfrm>
            <a:off x="8167889" y="187039"/>
            <a:ext cx="760250" cy="760250"/>
          </a:xfrm>
          <a:prstGeom prst="rect">
            <a:avLst/>
          </a:prstGeom>
          <a:noFill/>
          <a:ln>
            <a:noFill/>
          </a:ln>
        </p:spPr>
      </p:pic>
      <p:sp>
        <p:nvSpPr>
          <p:cNvPr id="460" name="Google Shape;460;p46"/>
          <p:cNvSpPr txBox="1"/>
          <p:nvPr/>
        </p:nvSpPr>
        <p:spPr>
          <a:xfrm>
            <a:off x="265300" y="1309259"/>
            <a:ext cx="87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020E50"/>
                </a:solidFill>
                <a:latin typeface="Roboto"/>
                <a:ea typeface="Roboto"/>
                <a:cs typeface="Roboto"/>
                <a:sym typeface="Roboto"/>
              </a:rPr>
              <a:t>After determining the number of cluster and fit them into the model, finally bring the cluster to the original data.</a:t>
            </a:r>
            <a:endParaRPr>
              <a:solidFill>
                <a:srgbClr val="020E50"/>
              </a:solidFill>
            </a:endParaRPr>
          </a:p>
        </p:txBody>
      </p:sp>
      <p:pic>
        <p:nvPicPr>
          <p:cNvPr id="461" name="Google Shape;461;p46"/>
          <p:cNvPicPr preferRelativeResize="0"/>
          <p:nvPr/>
        </p:nvPicPr>
        <p:blipFill rotWithShape="1">
          <a:blip r:embed="rId4">
            <a:alphaModFix/>
          </a:blip>
          <a:srcRect b="0" l="1468" r="0" t="2666"/>
          <a:stretch/>
        </p:blipFill>
        <p:spPr>
          <a:xfrm>
            <a:off x="2260407" y="1723289"/>
            <a:ext cx="4260275" cy="2815625"/>
          </a:xfrm>
          <a:prstGeom prst="rect">
            <a:avLst/>
          </a:prstGeom>
          <a:noFill/>
          <a:ln>
            <a:noFill/>
          </a:ln>
        </p:spPr>
      </p:pic>
      <p:sp>
        <p:nvSpPr>
          <p:cNvPr id="462" name="Google Shape;462;p46"/>
          <p:cNvSpPr txBox="1"/>
          <p:nvPr/>
        </p:nvSpPr>
        <p:spPr>
          <a:xfrm>
            <a:off x="-125" y="4667825"/>
            <a:ext cx="9144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solidFill>
                  <a:srgbClr val="020E50"/>
                </a:solidFill>
                <a:latin typeface="Roboto"/>
                <a:ea typeface="Roboto"/>
                <a:cs typeface="Roboto"/>
                <a:sym typeface="Roboto"/>
              </a:rPr>
              <a:t>By having the cluster information, the next step is interpreting the descriptive statistics for each columns to understand the clusters’ behaviour.</a:t>
            </a:r>
            <a:endParaRPr sz="1100">
              <a:solidFill>
                <a:srgbClr val="020E50"/>
              </a:solidFill>
              <a:latin typeface="Roboto"/>
              <a:ea typeface="Roboto"/>
              <a:cs typeface="Roboto"/>
              <a:sym typeface="Roboto"/>
            </a:endParaRPr>
          </a:p>
        </p:txBody>
      </p:sp>
      <p:sp>
        <p:nvSpPr>
          <p:cNvPr id="463" name="Google Shape;463;p46"/>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CLUSTER ANALYSIS</a:t>
            </a:r>
            <a:endParaRPr b="1" sz="3200">
              <a:solidFill>
                <a:srgbClr val="020E5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7"/>
          <p:cNvSpPr txBox="1"/>
          <p:nvPr/>
        </p:nvSpPr>
        <p:spPr>
          <a:xfrm>
            <a:off x="265300" y="918125"/>
            <a:ext cx="52938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2000">
                <a:solidFill>
                  <a:srgbClr val="020E50"/>
                </a:solidFill>
                <a:latin typeface="DM Sans"/>
                <a:ea typeface="DM Sans"/>
                <a:cs typeface="DM Sans"/>
                <a:sym typeface="DM Sans"/>
              </a:rPr>
              <a:t>Descriptive Statistics</a:t>
            </a:r>
            <a:endParaRPr b="1" sz="2000">
              <a:solidFill>
                <a:srgbClr val="020E50"/>
              </a:solidFill>
              <a:latin typeface="DM Sans"/>
              <a:ea typeface="DM Sans"/>
              <a:cs typeface="DM Sans"/>
              <a:sym typeface="DM Sans"/>
            </a:endParaRPr>
          </a:p>
        </p:txBody>
      </p:sp>
      <p:pic>
        <p:nvPicPr>
          <p:cNvPr id="469" name="Google Shape;469;p47"/>
          <p:cNvPicPr preferRelativeResize="0"/>
          <p:nvPr/>
        </p:nvPicPr>
        <p:blipFill>
          <a:blip r:embed="rId3">
            <a:alphaModFix/>
          </a:blip>
          <a:stretch>
            <a:fillRect/>
          </a:stretch>
        </p:blipFill>
        <p:spPr>
          <a:xfrm>
            <a:off x="8167889" y="187039"/>
            <a:ext cx="760250" cy="760250"/>
          </a:xfrm>
          <a:prstGeom prst="rect">
            <a:avLst/>
          </a:prstGeom>
          <a:noFill/>
          <a:ln>
            <a:noFill/>
          </a:ln>
        </p:spPr>
      </p:pic>
      <p:sp>
        <p:nvSpPr>
          <p:cNvPr id="470" name="Google Shape;470;p47"/>
          <p:cNvSpPr txBox="1"/>
          <p:nvPr/>
        </p:nvSpPr>
        <p:spPr>
          <a:xfrm>
            <a:off x="265300" y="1309259"/>
            <a:ext cx="87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020E50"/>
                </a:solidFill>
                <a:latin typeface="Roboto"/>
                <a:ea typeface="Roboto"/>
                <a:cs typeface="Roboto"/>
                <a:sym typeface="Roboto"/>
              </a:rPr>
              <a:t>By performing descriptive analysis, </a:t>
            </a:r>
            <a:r>
              <a:rPr lang="ko" sz="1200">
                <a:solidFill>
                  <a:srgbClr val="020E50"/>
                </a:solidFill>
                <a:latin typeface="Roboto"/>
                <a:ea typeface="Roboto"/>
                <a:cs typeface="Roboto"/>
                <a:sym typeface="Roboto"/>
              </a:rPr>
              <a:t>each clusters’ behaviour will be interpreted in order to give suitable recommendations.</a:t>
            </a:r>
            <a:endParaRPr>
              <a:solidFill>
                <a:srgbClr val="020E50"/>
              </a:solidFill>
            </a:endParaRPr>
          </a:p>
        </p:txBody>
      </p:sp>
      <p:sp>
        <p:nvSpPr>
          <p:cNvPr id="471" name="Google Shape;471;p47"/>
          <p:cNvSpPr txBox="1"/>
          <p:nvPr/>
        </p:nvSpPr>
        <p:spPr>
          <a:xfrm>
            <a:off x="140609" y="3141525"/>
            <a:ext cx="8764500" cy="1954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ko" sz="1150">
                <a:solidFill>
                  <a:srgbClr val="020E50"/>
                </a:solidFill>
                <a:latin typeface="Roboto"/>
                <a:ea typeface="Roboto"/>
                <a:cs typeface="Roboto"/>
                <a:sym typeface="Roboto"/>
              </a:rPr>
              <a:t>From the table above, it can be concluded that :</a:t>
            </a:r>
            <a:endParaRPr sz="1150">
              <a:solidFill>
                <a:srgbClr val="020E50"/>
              </a:solidFill>
              <a:latin typeface="Roboto"/>
              <a:ea typeface="Roboto"/>
              <a:cs typeface="Roboto"/>
              <a:sym typeface="Roboto"/>
            </a:endParaRPr>
          </a:p>
          <a:p>
            <a:pPr indent="-301625" lvl="0" marL="457200" rtl="0" algn="just">
              <a:lnSpc>
                <a:spcPct val="150000"/>
              </a:lnSpc>
              <a:spcBef>
                <a:spcPts val="0"/>
              </a:spcBef>
              <a:spcAft>
                <a:spcPts val="0"/>
              </a:spcAft>
              <a:buClr>
                <a:srgbClr val="020E50"/>
              </a:buClr>
              <a:buSzPts val="1150"/>
              <a:buFont typeface="Roboto"/>
              <a:buChar char="-"/>
            </a:pPr>
            <a:r>
              <a:rPr lang="ko" sz="1150">
                <a:solidFill>
                  <a:srgbClr val="020E50"/>
                </a:solidFill>
                <a:latin typeface="Roboto"/>
                <a:ea typeface="Roboto"/>
                <a:cs typeface="Roboto"/>
                <a:sym typeface="Roboto"/>
              </a:rPr>
              <a:t>Cluster 0 is customer’s cluster who made purchase a quite long time ago, they only come one time but they spent highest amount of money among the others. Although their population is the smallest, they contribute the most sales in e-commerce.</a:t>
            </a:r>
            <a:endParaRPr sz="1150">
              <a:solidFill>
                <a:srgbClr val="020E50"/>
              </a:solidFill>
              <a:latin typeface="Roboto"/>
              <a:ea typeface="Roboto"/>
              <a:cs typeface="Roboto"/>
              <a:sym typeface="Roboto"/>
            </a:endParaRPr>
          </a:p>
          <a:p>
            <a:pPr indent="-301625" lvl="0" marL="457200" rtl="0" algn="just">
              <a:lnSpc>
                <a:spcPct val="150000"/>
              </a:lnSpc>
              <a:spcBef>
                <a:spcPts val="0"/>
              </a:spcBef>
              <a:spcAft>
                <a:spcPts val="0"/>
              </a:spcAft>
              <a:buClr>
                <a:srgbClr val="020E50"/>
              </a:buClr>
              <a:buSzPts val="1150"/>
              <a:buFont typeface="Roboto"/>
              <a:buChar char="-"/>
            </a:pPr>
            <a:r>
              <a:rPr lang="ko" sz="1150">
                <a:solidFill>
                  <a:srgbClr val="020E50"/>
                </a:solidFill>
                <a:latin typeface="Roboto"/>
                <a:ea typeface="Roboto"/>
                <a:cs typeface="Roboto"/>
                <a:sym typeface="Roboto"/>
              </a:rPr>
              <a:t>Cluster 1 is customer’s cluster who spend lowest amount of money but they are most recent purchasers but also one-time buyers. They dominate most of our customer population.</a:t>
            </a:r>
            <a:endParaRPr sz="1150">
              <a:solidFill>
                <a:srgbClr val="020E50"/>
              </a:solidFill>
              <a:latin typeface="Roboto"/>
              <a:ea typeface="Roboto"/>
              <a:cs typeface="Roboto"/>
              <a:sym typeface="Roboto"/>
            </a:endParaRPr>
          </a:p>
          <a:p>
            <a:pPr indent="-301625" lvl="0" marL="457200" rtl="0" algn="just">
              <a:lnSpc>
                <a:spcPct val="150000"/>
              </a:lnSpc>
              <a:spcBef>
                <a:spcPts val="0"/>
              </a:spcBef>
              <a:spcAft>
                <a:spcPts val="0"/>
              </a:spcAft>
              <a:buClr>
                <a:srgbClr val="020E50"/>
              </a:buClr>
              <a:buSzPts val="1150"/>
              <a:buFont typeface="Roboto"/>
              <a:buChar char="-"/>
            </a:pPr>
            <a:r>
              <a:rPr lang="ko" sz="1150">
                <a:solidFill>
                  <a:srgbClr val="020E50"/>
                </a:solidFill>
                <a:latin typeface="Roboto"/>
                <a:ea typeface="Roboto"/>
                <a:cs typeface="Roboto"/>
                <a:sym typeface="Roboto"/>
              </a:rPr>
              <a:t>Cluster 2 is customer’s cluster who made only one purchase and hasn’t been back for very long time, but they spent moderate </a:t>
            </a:r>
            <a:r>
              <a:rPr lang="ko" sz="1150">
                <a:solidFill>
                  <a:srgbClr val="020E50"/>
                </a:solidFill>
                <a:latin typeface="Roboto"/>
                <a:ea typeface="Roboto"/>
                <a:cs typeface="Roboto"/>
                <a:sym typeface="Roboto"/>
              </a:rPr>
              <a:t>amount</a:t>
            </a:r>
            <a:r>
              <a:rPr lang="ko" sz="1150">
                <a:solidFill>
                  <a:srgbClr val="020E50"/>
                </a:solidFill>
                <a:latin typeface="Roboto"/>
                <a:ea typeface="Roboto"/>
                <a:cs typeface="Roboto"/>
                <a:sym typeface="Roboto"/>
              </a:rPr>
              <a:t> of money.</a:t>
            </a:r>
            <a:endParaRPr sz="1150">
              <a:solidFill>
                <a:srgbClr val="020E50"/>
              </a:solidFill>
              <a:latin typeface="Roboto"/>
              <a:ea typeface="Roboto"/>
              <a:cs typeface="Roboto"/>
              <a:sym typeface="Roboto"/>
            </a:endParaRPr>
          </a:p>
        </p:txBody>
      </p:sp>
      <p:pic>
        <p:nvPicPr>
          <p:cNvPr id="472" name="Google Shape;472;p47"/>
          <p:cNvPicPr preferRelativeResize="0"/>
          <p:nvPr/>
        </p:nvPicPr>
        <p:blipFill rotWithShape="1">
          <a:blip r:embed="rId4">
            <a:alphaModFix/>
          </a:blip>
          <a:srcRect b="4443" l="30369" r="1398" t="0"/>
          <a:stretch/>
        </p:blipFill>
        <p:spPr>
          <a:xfrm>
            <a:off x="3668000" y="1804559"/>
            <a:ext cx="2597725" cy="1319775"/>
          </a:xfrm>
          <a:prstGeom prst="rect">
            <a:avLst/>
          </a:prstGeom>
          <a:noFill/>
          <a:ln cap="flat" cmpd="sng" w="9525">
            <a:solidFill>
              <a:srgbClr val="020E50"/>
            </a:solidFill>
            <a:prstDash val="solid"/>
            <a:round/>
            <a:headEnd len="sm" w="sm" type="none"/>
            <a:tailEnd len="sm" w="sm" type="none"/>
          </a:ln>
        </p:spPr>
      </p:pic>
      <p:pic>
        <p:nvPicPr>
          <p:cNvPr id="473" name="Google Shape;473;p47"/>
          <p:cNvPicPr preferRelativeResize="0"/>
          <p:nvPr/>
        </p:nvPicPr>
        <p:blipFill rotWithShape="1">
          <a:blip r:embed="rId5">
            <a:alphaModFix/>
          </a:blip>
          <a:srcRect b="797" l="23029" r="1092" t="797"/>
          <a:stretch/>
        </p:blipFill>
        <p:spPr>
          <a:xfrm>
            <a:off x="6265725" y="1804550"/>
            <a:ext cx="2888675" cy="1319775"/>
          </a:xfrm>
          <a:prstGeom prst="rect">
            <a:avLst/>
          </a:prstGeom>
          <a:noFill/>
          <a:ln cap="flat" cmpd="sng" w="9525">
            <a:solidFill>
              <a:srgbClr val="020E50"/>
            </a:solidFill>
            <a:prstDash val="solid"/>
            <a:round/>
            <a:headEnd len="sm" w="sm" type="none"/>
            <a:tailEnd len="sm" w="sm" type="none"/>
          </a:ln>
        </p:spPr>
      </p:pic>
      <p:pic>
        <p:nvPicPr>
          <p:cNvPr id="474" name="Google Shape;474;p47"/>
          <p:cNvPicPr preferRelativeResize="0"/>
          <p:nvPr/>
        </p:nvPicPr>
        <p:blipFill rotWithShape="1">
          <a:blip r:embed="rId6">
            <a:alphaModFix/>
          </a:blip>
          <a:srcRect b="4476" l="1242" r="1679" t="1485"/>
          <a:stretch/>
        </p:blipFill>
        <p:spPr>
          <a:xfrm>
            <a:off x="-10400" y="1804550"/>
            <a:ext cx="3678400" cy="1319775"/>
          </a:xfrm>
          <a:prstGeom prst="rect">
            <a:avLst/>
          </a:prstGeom>
          <a:noFill/>
          <a:ln cap="flat" cmpd="sng" w="9525">
            <a:solidFill>
              <a:srgbClr val="020E50"/>
            </a:solidFill>
            <a:prstDash val="solid"/>
            <a:round/>
            <a:headEnd len="sm" w="sm" type="none"/>
            <a:tailEnd len="sm" w="sm" type="none"/>
          </a:ln>
        </p:spPr>
      </p:pic>
      <p:sp>
        <p:nvSpPr>
          <p:cNvPr id="475" name="Google Shape;475;p47"/>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INTERPRETING RESULTS</a:t>
            </a:r>
            <a:endParaRPr b="1" sz="3200">
              <a:solidFill>
                <a:srgbClr val="020E50"/>
              </a:solidFill>
              <a:latin typeface="DM Sans"/>
              <a:ea typeface="DM Sans"/>
              <a:cs typeface="DM Sans"/>
              <a:sym typeface="DM Sans"/>
            </a:endParaRPr>
          </a:p>
        </p:txBody>
      </p:sp>
      <p:sp>
        <p:nvSpPr>
          <p:cNvPr id="476" name="Google Shape;476;p47"/>
          <p:cNvSpPr txBox="1"/>
          <p:nvPr/>
        </p:nvSpPr>
        <p:spPr>
          <a:xfrm>
            <a:off x="324182" y="4872177"/>
            <a:ext cx="8544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200">
                <a:solidFill>
                  <a:srgbClr val="FF0000"/>
                </a:solidFill>
                <a:latin typeface="Roboto"/>
                <a:ea typeface="Roboto"/>
                <a:cs typeface="Roboto"/>
                <a:sym typeface="Roboto"/>
              </a:rPr>
              <a:t>Most of our customers are one-time purchasers.</a:t>
            </a:r>
            <a:endParaRPr b="1" sz="1200">
              <a:solidFill>
                <a:srgbClr val="FF0000"/>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8"/>
          <p:cNvSpPr/>
          <p:nvPr/>
        </p:nvSpPr>
        <p:spPr>
          <a:xfrm>
            <a:off x="505594" y="3484064"/>
            <a:ext cx="2156400" cy="308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a:solidFill>
                  <a:srgbClr val="020E50"/>
                </a:solidFill>
                <a:latin typeface="Poppins SemiBold"/>
                <a:ea typeface="Poppins SemiBold"/>
                <a:cs typeface="Poppins SemiBold"/>
                <a:sym typeface="Poppins SemiBold"/>
              </a:rPr>
              <a:t>Loyalist Squarepants!</a:t>
            </a:r>
            <a:endParaRPr i="1" sz="1100"/>
          </a:p>
        </p:txBody>
      </p:sp>
      <p:sp>
        <p:nvSpPr>
          <p:cNvPr id="482" name="Google Shape;482;p48"/>
          <p:cNvSpPr txBox="1"/>
          <p:nvPr/>
        </p:nvSpPr>
        <p:spPr>
          <a:xfrm>
            <a:off x="303993" y="3841232"/>
            <a:ext cx="2602200" cy="10851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ko" sz="1100">
                <a:solidFill>
                  <a:srgbClr val="020E50"/>
                </a:solidFill>
                <a:latin typeface="Poppins Light"/>
                <a:ea typeface="Poppins Light"/>
                <a:cs typeface="Poppins Light"/>
                <a:sym typeface="Poppins Light"/>
              </a:rPr>
              <a:t>They only come one time and haven’t been back for a quite long time, but they spend much amount of money as long as they happy. They spend the highest amount among the others.</a:t>
            </a:r>
            <a:endParaRPr sz="1100">
              <a:solidFill>
                <a:srgbClr val="020E50"/>
              </a:solidFill>
              <a:latin typeface="Poppins Light"/>
              <a:ea typeface="Poppins Light"/>
              <a:cs typeface="Poppins Light"/>
              <a:sym typeface="Poppins Light"/>
            </a:endParaRPr>
          </a:p>
        </p:txBody>
      </p:sp>
      <p:sp>
        <p:nvSpPr>
          <p:cNvPr id="483" name="Google Shape;483;p48"/>
          <p:cNvSpPr/>
          <p:nvPr/>
        </p:nvSpPr>
        <p:spPr>
          <a:xfrm>
            <a:off x="3235284" y="3484064"/>
            <a:ext cx="2481900" cy="308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a:solidFill>
                  <a:srgbClr val="020E50"/>
                </a:solidFill>
                <a:latin typeface="Poppins SemiBold"/>
                <a:ea typeface="Poppins SemiBold"/>
                <a:cs typeface="Poppins SemiBold"/>
                <a:sym typeface="Poppins SemiBold"/>
              </a:rPr>
              <a:t>Sleeping Snorlax ~</a:t>
            </a:r>
            <a:endParaRPr i="1" sz="1100"/>
          </a:p>
        </p:txBody>
      </p:sp>
      <p:sp>
        <p:nvSpPr>
          <p:cNvPr id="484" name="Google Shape;484;p48"/>
          <p:cNvSpPr txBox="1"/>
          <p:nvPr/>
        </p:nvSpPr>
        <p:spPr>
          <a:xfrm>
            <a:off x="3287825" y="3857195"/>
            <a:ext cx="2353800" cy="7464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ko" sz="1100">
                <a:solidFill>
                  <a:srgbClr val="020E50"/>
                </a:solidFill>
                <a:latin typeface="Poppins Light"/>
                <a:ea typeface="Poppins Light"/>
                <a:cs typeface="Poppins Light"/>
                <a:sym typeface="Poppins Light"/>
              </a:rPr>
              <a:t>They spend moderate amount of money, also come only one time but they made their purchase long long time ago.</a:t>
            </a:r>
            <a:endParaRPr sz="1100">
              <a:solidFill>
                <a:srgbClr val="020E50"/>
              </a:solidFill>
              <a:latin typeface="Poppins Light"/>
              <a:ea typeface="Poppins Light"/>
              <a:cs typeface="Poppins Light"/>
              <a:sym typeface="Poppins Light"/>
            </a:endParaRPr>
          </a:p>
        </p:txBody>
      </p:sp>
      <p:sp>
        <p:nvSpPr>
          <p:cNvPr id="485" name="Google Shape;485;p48"/>
          <p:cNvSpPr/>
          <p:nvPr/>
        </p:nvSpPr>
        <p:spPr>
          <a:xfrm>
            <a:off x="6235720" y="3484064"/>
            <a:ext cx="2353800" cy="308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a:solidFill>
                  <a:srgbClr val="020E50"/>
                </a:solidFill>
                <a:latin typeface="Poppins SemiBold"/>
                <a:ea typeface="Poppins SemiBold"/>
                <a:cs typeface="Poppins SemiBold"/>
                <a:sym typeface="Poppins SemiBold"/>
              </a:rPr>
              <a:t>Minions on Shopping :D</a:t>
            </a:r>
            <a:endParaRPr i="1" sz="1100"/>
          </a:p>
        </p:txBody>
      </p:sp>
      <p:sp>
        <p:nvSpPr>
          <p:cNvPr id="486" name="Google Shape;486;p48"/>
          <p:cNvSpPr txBox="1"/>
          <p:nvPr/>
        </p:nvSpPr>
        <p:spPr>
          <a:xfrm>
            <a:off x="6153400" y="3862948"/>
            <a:ext cx="2602200" cy="10851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ko" sz="1100">
                <a:solidFill>
                  <a:srgbClr val="020E50"/>
                </a:solidFill>
                <a:latin typeface="Poppins Light"/>
                <a:ea typeface="Poppins Light"/>
                <a:cs typeface="Poppins Light"/>
                <a:sym typeface="Poppins Light"/>
              </a:rPr>
              <a:t>They are recent purchasers who dominate the customer population, but they spend less money and also come only one time. They spend the lowest among the others.</a:t>
            </a:r>
            <a:endParaRPr sz="1100">
              <a:solidFill>
                <a:srgbClr val="020E50"/>
              </a:solidFill>
              <a:latin typeface="Poppins Light"/>
              <a:ea typeface="Poppins Light"/>
              <a:cs typeface="Poppins Light"/>
              <a:sym typeface="Poppins Light"/>
            </a:endParaRPr>
          </a:p>
        </p:txBody>
      </p:sp>
      <p:pic>
        <p:nvPicPr>
          <p:cNvPr id="487" name="Google Shape;487;p48"/>
          <p:cNvPicPr preferRelativeResize="0"/>
          <p:nvPr/>
        </p:nvPicPr>
        <p:blipFill>
          <a:blip r:embed="rId3">
            <a:alphaModFix/>
          </a:blip>
          <a:stretch>
            <a:fillRect/>
          </a:stretch>
        </p:blipFill>
        <p:spPr>
          <a:xfrm>
            <a:off x="505594" y="1641768"/>
            <a:ext cx="2280325" cy="1818375"/>
          </a:xfrm>
          <a:prstGeom prst="rect">
            <a:avLst/>
          </a:prstGeom>
          <a:noFill/>
          <a:ln>
            <a:noFill/>
          </a:ln>
        </p:spPr>
      </p:pic>
      <p:pic>
        <p:nvPicPr>
          <p:cNvPr id="488" name="Google Shape;488;p48"/>
          <p:cNvPicPr preferRelativeResize="0"/>
          <p:nvPr/>
        </p:nvPicPr>
        <p:blipFill>
          <a:blip r:embed="rId4">
            <a:alphaModFix/>
          </a:blip>
          <a:stretch>
            <a:fillRect/>
          </a:stretch>
        </p:blipFill>
        <p:spPr>
          <a:xfrm>
            <a:off x="6250689" y="1218699"/>
            <a:ext cx="2156401" cy="2300593"/>
          </a:xfrm>
          <a:prstGeom prst="rect">
            <a:avLst/>
          </a:prstGeom>
          <a:noFill/>
          <a:ln>
            <a:noFill/>
          </a:ln>
        </p:spPr>
      </p:pic>
      <p:pic>
        <p:nvPicPr>
          <p:cNvPr id="489" name="Google Shape;489;p48"/>
          <p:cNvPicPr preferRelativeResize="0"/>
          <p:nvPr/>
        </p:nvPicPr>
        <p:blipFill>
          <a:blip r:embed="rId5">
            <a:alphaModFix/>
          </a:blip>
          <a:stretch>
            <a:fillRect/>
          </a:stretch>
        </p:blipFill>
        <p:spPr>
          <a:xfrm>
            <a:off x="8167889" y="187039"/>
            <a:ext cx="760250" cy="760250"/>
          </a:xfrm>
          <a:prstGeom prst="rect">
            <a:avLst/>
          </a:prstGeom>
          <a:noFill/>
          <a:ln>
            <a:noFill/>
          </a:ln>
        </p:spPr>
      </p:pic>
      <p:pic>
        <p:nvPicPr>
          <p:cNvPr id="490" name="Google Shape;490;p48"/>
          <p:cNvPicPr preferRelativeResize="0"/>
          <p:nvPr/>
        </p:nvPicPr>
        <p:blipFill rotWithShape="1">
          <a:blip r:embed="rId6">
            <a:alphaModFix/>
          </a:blip>
          <a:srcRect b="17104" l="34485" r="35960" t="20081"/>
          <a:stretch/>
        </p:blipFill>
        <p:spPr>
          <a:xfrm>
            <a:off x="2661993" y="1234470"/>
            <a:ext cx="426452" cy="509601"/>
          </a:xfrm>
          <a:prstGeom prst="rect">
            <a:avLst/>
          </a:prstGeom>
          <a:noFill/>
          <a:ln>
            <a:noFill/>
          </a:ln>
        </p:spPr>
      </p:pic>
      <p:pic>
        <p:nvPicPr>
          <p:cNvPr id="491" name="Google Shape;491;p48"/>
          <p:cNvPicPr preferRelativeResize="0"/>
          <p:nvPr/>
        </p:nvPicPr>
        <p:blipFill>
          <a:blip r:embed="rId7">
            <a:alphaModFix/>
          </a:blip>
          <a:stretch>
            <a:fillRect/>
          </a:stretch>
        </p:blipFill>
        <p:spPr>
          <a:xfrm>
            <a:off x="3287816" y="1480908"/>
            <a:ext cx="2353800" cy="1885985"/>
          </a:xfrm>
          <a:prstGeom prst="rect">
            <a:avLst/>
          </a:prstGeom>
          <a:noFill/>
          <a:ln>
            <a:noFill/>
          </a:ln>
        </p:spPr>
      </p:pic>
      <p:pic>
        <p:nvPicPr>
          <p:cNvPr id="492" name="Google Shape;492;p48"/>
          <p:cNvPicPr preferRelativeResize="0"/>
          <p:nvPr/>
        </p:nvPicPr>
        <p:blipFill>
          <a:blip r:embed="rId8">
            <a:alphaModFix/>
          </a:blip>
          <a:stretch>
            <a:fillRect/>
          </a:stretch>
        </p:blipFill>
        <p:spPr>
          <a:xfrm>
            <a:off x="4989300" y="1235416"/>
            <a:ext cx="426450" cy="426450"/>
          </a:xfrm>
          <a:prstGeom prst="rect">
            <a:avLst/>
          </a:prstGeom>
          <a:noFill/>
          <a:ln>
            <a:noFill/>
          </a:ln>
        </p:spPr>
      </p:pic>
      <p:sp>
        <p:nvSpPr>
          <p:cNvPr id="493" name="Google Shape;493;p48"/>
          <p:cNvSpPr txBox="1"/>
          <p:nvPr/>
        </p:nvSpPr>
        <p:spPr>
          <a:xfrm>
            <a:off x="799300" y="3695909"/>
            <a:ext cx="1569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900">
                <a:solidFill>
                  <a:srgbClr val="FF0000"/>
                </a:solidFill>
                <a:latin typeface="Poppins"/>
                <a:ea typeface="Poppins"/>
                <a:cs typeface="Poppins"/>
                <a:sym typeface="Poppins"/>
              </a:rPr>
              <a:t>20.66% of customers</a:t>
            </a:r>
            <a:endParaRPr b="1" sz="900">
              <a:solidFill>
                <a:srgbClr val="FF0000"/>
              </a:solidFill>
              <a:latin typeface="Poppins"/>
              <a:ea typeface="Poppins"/>
              <a:cs typeface="Poppins"/>
              <a:sym typeface="Poppins"/>
            </a:endParaRPr>
          </a:p>
        </p:txBody>
      </p:sp>
      <p:sp>
        <p:nvSpPr>
          <p:cNvPr id="494" name="Google Shape;494;p48"/>
          <p:cNvSpPr txBox="1"/>
          <p:nvPr/>
        </p:nvSpPr>
        <p:spPr>
          <a:xfrm>
            <a:off x="3745300" y="3695909"/>
            <a:ext cx="1569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900">
                <a:solidFill>
                  <a:srgbClr val="FF0000"/>
                </a:solidFill>
                <a:latin typeface="Poppins"/>
                <a:ea typeface="Poppins"/>
                <a:cs typeface="Poppins"/>
                <a:sym typeface="Poppins"/>
              </a:rPr>
              <a:t>31.55</a:t>
            </a:r>
            <a:r>
              <a:rPr b="1" lang="ko" sz="900">
                <a:solidFill>
                  <a:srgbClr val="FF0000"/>
                </a:solidFill>
                <a:latin typeface="Poppins"/>
                <a:ea typeface="Poppins"/>
                <a:cs typeface="Poppins"/>
                <a:sym typeface="Poppins"/>
              </a:rPr>
              <a:t>% of customers</a:t>
            </a:r>
            <a:endParaRPr b="1" sz="900">
              <a:solidFill>
                <a:srgbClr val="FF0000"/>
              </a:solidFill>
              <a:latin typeface="Poppins"/>
              <a:ea typeface="Poppins"/>
              <a:cs typeface="Poppins"/>
              <a:sym typeface="Poppins"/>
            </a:endParaRPr>
          </a:p>
        </p:txBody>
      </p:sp>
      <p:sp>
        <p:nvSpPr>
          <p:cNvPr id="495" name="Google Shape;495;p48"/>
          <p:cNvSpPr txBox="1"/>
          <p:nvPr/>
        </p:nvSpPr>
        <p:spPr>
          <a:xfrm>
            <a:off x="6691300" y="3695909"/>
            <a:ext cx="1569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ko" sz="900">
                <a:solidFill>
                  <a:srgbClr val="FF0000"/>
                </a:solidFill>
                <a:latin typeface="Poppins"/>
                <a:ea typeface="Poppins"/>
                <a:cs typeface="Poppins"/>
                <a:sym typeface="Poppins"/>
              </a:rPr>
              <a:t>47.79</a:t>
            </a:r>
            <a:r>
              <a:rPr b="1" lang="ko" sz="900">
                <a:solidFill>
                  <a:srgbClr val="FF0000"/>
                </a:solidFill>
                <a:latin typeface="Poppins"/>
                <a:ea typeface="Poppins"/>
                <a:cs typeface="Poppins"/>
                <a:sym typeface="Poppins"/>
              </a:rPr>
              <a:t>% of customers</a:t>
            </a:r>
            <a:endParaRPr b="1" sz="900">
              <a:solidFill>
                <a:srgbClr val="FF0000"/>
              </a:solidFill>
              <a:latin typeface="Poppins"/>
              <a:ea typeface="Poppins"/>
              <a:cs typeface="Poppins"/>
              <a:sym typeface="Poppins"/>
            </a:endParaRPr>
          </a:p>
        </p:txBody>
      </p:sp>
      <p:sp>
        <p:nvSpPr>
          <p:cNvPr id="496" name="Google Shape;496;p48"/>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NAMING THE CLUSTERS</a:t>
            </a:r>
            <a:endParaRPr b="1" sz="3200">
              <a:solidFill>
                <a:srgbClr val="020E5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cxnSp>
        <p:nvCxnSpPr>
          <p:cNvPr id="501" name="Google Shape;501;p49"/>
          <p:cNvCxnSpPr>
            <a:stCxn id="502" idx="6"/>
          </p:cNvCxnSpPr>
          <p:nvPr/>
        </p:nvCxnSpPr>
        <p:spPr>
          <a:xfrm flipH="1" rot="10800000">
            <a:off x="3881888" y="1641710"/>
            <a:ext cx="690000" cy="600"/>
          </a:xfrm>
          <a:prstGeom prst="straightConnector1">
            <a:avLst/>
          </a:prstGeom>
          <a:noFill/>
          <a:ln cap="flat" cmpd="sng" w="12700">
            <a:solidFill>
              <a:srgbClr val="A5A5A5"/>
            </a:solidFill>
            <a:prstDash val="solid"/>
            <a:miter lim="800000"/>
            <a:headEnd len="sm" w="sm" type="none"/>
            <a:tailEnd len="sm" w="sm" type="none"/>
          </a:ln>
        </p:spPr>
      </p:cxnSp>
      <p:cxnSp>
        <p:nvCxnSpPr>
          <p:cNvPr id="503" name="Google Shape;503;p49"/>
          <p:cNvCxnSpPr/>
          <p:nvPr/>
        </p:nvCxnSpPr>
        <p:spPr>
          <a:xfrm flipH="1" rot="10800000">
            <a:off x="3881975" y="3353346"/>
            <a:ext cx="690000" cy="600"/>
          </a:xfrm>
          <a:prstGeom prst="straightConnector1">
            <a:avLst/>
          </a:prstGeom>
          <a:noFill/>
          <a:ln cap="flat" cmpd="sng" w="12700">
            <a:solidFill>
              <a:srgbClr val="A5A5A5"/>
            </a:solidFill>
            <a:prstDash val="solid"/>
            <a:miter lim="800000"/>
            <a:headEnd len="sm" w="sm" type="none"/>
            <a:tailEnd len="sm" w="sm" type="none"/>
          </a:ln>
        </p:spPr>
      </p:cxnSp>
      <p:cxnSp>
        <p:nvCxnSpPr>
          <p:cNvPr id="504" name="Google Shape;504;p49"/>
          <p:cNvCxnSpPr/>
          <p:nvPr/>
        </p:nvCxnSpPr>
        <p:spPr>
          <a:xfrm flipH="1" rot="10800000">
            <a:off x="4580330" y="1928498"/>
            <a:ext cx="690000" cy="600"/>
          </a:xfrm>
          <a:prstGeom prst="straightConnector1">
            <a:avLst/>
          </a:prstGeom>
          <a:noFill/>
          <a:ln cap="flat" cmpd="sng" w="12700">
            <a:solidFill>
              <a:srgbClr val="A5A5A5"/>
            </a:solidFill>
            <a:prstDash val="solid"/>
            <a:miter lim="800000"/>
            <a:headEnd len="sm" w="sm" type="none"/>
            <a:tailEnd len="sm" w="sm" type="none"/>
          </a:ln>
        </p:spPr>
      </p:cxnSp>
      <p:cxnSp>
        <p:nvCxnSpPr>
          <p:cNvPr id="505" name="Google Shape;505;p49"/>
          <p:cNvCxnSpPr/>
          <p:nvPr/>
        </p:nvCxnSpPr>
        <p:spPr>
          <a:xfrm flipH="1" rot="10800000">
            <a:off x="4580330" y="3589092"/>
            <a:ext cx="690000" cy="600"/>
          </a:xfrm>
          <a:prstGeom prst="straightConnector1">
            <a:avLst/>
          </a:prstGeom>
          <a:noFill/>
          <a:ln cap="flat" cmpd="sng" w="12700">
            <a:solidFill>
              <a:srgbClr val="A5A5A5"/>
            </a:solidFill>
            <a:prstDash val="solid"/>
            <a:miter lim="800000"/>
            <a:headEnd len="sm" w="sm" type="none"/>
            <a:tailEnd len="sm" w="sm" type="none"/>
          </a:ln>
        </p:spPr>
      </p:cxnSp>
      <p:sp>
        <p:nvSpPr>
          <p:cNvPr id="506" name="Google Shape;506;p49"/>
          <p:cNvSpPr/>
          <p:nvPr/>
        </p:nvSpPr>
        <p:spPr>
          <a:xfrm>
            <a:off x="489221" y="1310519"/>
            <a:ext cx="2535600" cy="30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ko" sz="1500">
                <a:solidFill>
                  <a:srgbClr val="020E50"/>
                </a:solidFill>
                <a:latin typeface="Poppins SemiBold"/>
                <a:ea typeface="Poppins SemiBold"/>
                <a:cs typeface="Poppins SemiBold"/>
                <a:sym typeface="Poppins SemiBold"/>
              </a:rPr>
              <a:t>Loyalist Squarepants</a:t>
            </a:r>
            <a:endParaRPr b="1" sz="1500">
              <a:solidFill>
                <a:srgbClr val="020E50"/>
              </a:solidFill>
              <a:latin typeface="Poppins SemiBold"/>
              <a:ea typeface="Poppins SemiBold"/>
              <a:cs typeface="Poppins SemiBold"/>
              <a:sym typeface="Poppins SemiBold"/>
            </a:endParaRPr>
          </a:p>
        </p:txBody>
      </p:sp>
      <p:sp>
        <p:nvSpPr>
          <p:cNvPr id="507" name="Google Shape;507;p49"/>
          <p:cNvSpPr/>
          <p:nvPr/>
        </p:nvSpPr>
        <p:spPr>
          <a:xfrm>
            <a:off x="249377" y="1551545"/>
            <a:ext cx="2775600" cy="11319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ko" sz="1100">
                <a:solidFill>
                  <a:srgbClr val="020E50"/>
                </a:solidFill>
                <a:latin typeface="Poppins Light"/>
                <a:ea typeface="Poppins Light"/>
                <a:cs typeface="Poppins Light"/>
                <a:sym typeface="Poppins Light"/>
              </a:rPr>
              <a:t>Giving </a:t>
            </a:r>
            <a:r>
              <a:rPr lang="ko" sz="1100">
                <a:solidFill>
                  <a:srgbClr val="020E50"/>
                </a:solidFill>
                <a:latin typeface="Poppins Light"/>
                <a:ea typeface="Poppins Light"/>
                <a:cs typeface="Poppins Light"/>
                <a:sym typeface="Poppins Light"/>
              </a:rPr>
              <a:t>special new product introductions </a:t>
            </a:r>
            <a:r>
              <a:rPr lang="ko" sz="1100">
                <a:solidFill>
                  <a:srgbClr val="020E50"/>
                </a:solidFill>
                <a:latin typeface="Poppins Light"/>
                <a:ea typeface="Poppins Light"/>
                <a:cs typeface="Poppins Light"/>
                <a:sym typeface="Poppins Light"/>
              </a:rPr>
              <a:t>based on their purchase product history.  We can also try add cross/up-sells strategy such as bundling in order to increase their AOV. Sending special voucher on special day will make them feel special too!</a:t>
            </a:r>
            <a:endParaRPr sz="1100">
              <a:solidFill>
                <a:srgbClr val="020E50"/>
              </a:solidFill>
              <a:latin typeface="Poppins Light"/>
              <a:ea typeface="Poppins Light"/>
              <a:cs typeface="Poppins Light"/>
              <a:sym typeface="Poppins Light"/>
            </a:endParaRPr>
          </a:p>
        </p:txBody>
      </p:sp>
      <p:sp>
        <p:nvSpPr>
          <p:cNvPr id="502" name="Google Shape;502;p49"/>
          <p:cNvSpPr/>
          <p:nvPr/>
        </p:nvSpPr>
        <p:spPr>
          <a:xfrm>
            <a:off x="3155288" y="1279010"/>
            <a:ext cx="726600" cy="726600"/>
          </a:xfrm>
          <a:prstGeom prst="ellipse">
            <a:avLst/>
          </a:prstGeom>
          <a:solidFill>
            <a:srgbClr val="2345C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508" name="Google Shape;508;p49"/>
          <p:cNvSpPr/>
          <p:nvPr/>
        </p:nvSpPr>
        <p:spPr>
          <a:xfrm>
            <a:off x="3155288" y="2990604"/>
            <a:ext cx="726600" cy="726600"/>
          </a:xfrm>
          <a:prstGeom prst="ellipse">
            <a:avLst/>
          </a:prstGeom>
          <a:solidFill>
            <a:srgbClr val="2345C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509" name="Google Shape;509;p49"/>
          <p:cNvSpPr/>
          <p:nvPr/>
        </p:nvSpPr>
        <p:spPr>
          <a:xfrm>
            <a:off x="522439" y="3022113"/>
            <a:ext cx="2535600" cy="30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ko" sz="1500">
                <a:solidFill>
                  <a:srgbClr val="020E50"/>
                </a:solidFill>
                <a:latin typeface="Poppins SemiBold"/>
                <a:ea typeface="Poppins SemiBold"/>
                <a:cs typeface="Poppins SemiBold"/>
                <a:sym typeface="Poppins SemiBold"/>
              </a:rPr>
              <a:t>Sleeping Snorlax</a:t>
            </a:r>
            <a:endParaRPr b="1" sz="1500">
              <a:solidFill>
                <a:srgbClr val="020E50"/>
              </a:solidFill>
              <a:latin typeface="Poppins SemiBold"/>
              <a:ea typeface="Poppins SemiBold"/>
              <a:cs typeface="Poppins SemiBold"/>
              <a:sym typeface="Poppins SemiBold"/>
            </a:endParaRPr>
          </a:p>
        </p:txBody>
      </p:sp>
      <p:sp>
        <p:nvSpPr>
          <p:cNvPr id="510" name="Google Shape;510;p49"/>
          <p:cNvSpPr/>
          <p:nvPr/>
        </p:nvSpPr>
        <p:spPr>
          <a:xfrm>
            <a:off x="282425" y="3263145"/>
            <a:ext cx="2775600" cy="14751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ko" sz="1100">
                <a:solidFill>
                  <a:srgbClr val="020E50"/>
                </a:solidFill>
                <a:latin typeface="Poppins Light"/>
                <a:ea typeface="Poppins Light"/>
                <a:cs typeface="Poppins Light"/>
                <a:sym typeface="Poppins Light"/>
              </a:rPr>
              <a:t>Bring them back with Reactivation campaign or promotions (not too often), and run e-mail surveys to find out the reasons why customers didn’t come back. If possible, we can try giving discounts, but we need to consider our marketing budget.</a:t>
            </a:r>
            <a:endParaRPr sz="1100">
              <a:solidFill>
                <a:srgbClr val="020E50"/>
              </a:solidFill>
              <a:latin typeface="Poppins Light"/>
              <a:ea typeface="Poppins Light"/>
              <a:cs typeface="Poppins Light"/>
              <a:sym typeface="Poppins Light"/>
            </a:endParaRPr>
          </a:p>
        </p:txBody>
      </p:sp>
      <p:sp>
        <p:nvSpPr>
          <p:cNvPr id="511" name="Google Shape;511;p49"/>
          <p:cNvSpPr/>
          <p:nvPr/>
        </p:nvSpPr>
        <p:spPr>
          <a:xfrm>
            <a:off x="6074359" y="3257620"/>
            <a:ext cx="25356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500">
                <a:solidFill>
                  <a:srgbClr val="020E50"/>
                </a:solidFill>
                <a:latin typeface="Poppins SemiBold"/>
                <a:ea typeface="Poppins SemiBold"/>
                <a:cs typeface="Poppins SemiBold"/>
                <a:sym typeface="Poppins SemiBold"/>
              </a:rPr>
              <a:t>Overall Customers</a:t>
            </a:r>
            <a:endParaRPr b="1" sz="1500">
              <a:solidFill>
                <a:srgbClr val="020E50"/>
              </a:solidFill>
              <a:latin typeface="Poppins SemiBold"/>
              <a:ea typeface="Poppins SemiBold"/>
              <a:cs typeface="Poppins SemiBold"/>
              <a:sym typeface="Poppins SemiBold"/>
            </a:endParaRPr>
          </a:p>
        </p:txBody>
      </p:sp>
      <p:sp>
        <p:nvSpPr>
          <p:cNvPr id="512" name="Google Shape;512;p49"/>
          <p:cNvSpPr/>
          <p:nvPr/>
        </p:nvSpPr>
        <p:spPr>
          <a:xfrm>
            <a:off x="6074350" y="3446698"/>
            <a:ext cx="2924100" cy="15930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ko" sz="1100">
                <a:solidFill>
                  <a:srgbClr val="020E50"/>
                </a:solidFill>
                <a:latin typeface="Poppins Light"/>
                <a:ea typeface="Poppins Light"/>
                <a:cs typeface="Poppins Light"/>
                <a:sym typeface="Poppins Light"/>
              </a:rPr>
              <a:t>Build a membership programs where customers get certain points for every purchase they make that can be encashed during the next purchase. </a:t>
            </a:r>
            <a:r>
              <a:rPr lang="ko" sz="1100">
                <a:solidFill>
                  <a:srgbClr val="020E50"/>
                </a:solidFill>
                <a:latin typeface="Poppins Light"/>
                <a:ea typeface="Poppins Light"/>
                <a:cs typeface="Poppins Light"/>
                <a:sym typeface="Poppins Light"/>
              </a:rPr>
              <a:t>Also create VIP programs with exclusive offers specifically for high-contribute customers. This will encourage new customers to shop/spend more and join the group.</a:t>
            </a:r>
            <a:endParaRPr sz="1000">
              <a:solidFill>
                <a:srgbClr val="020E50"/>
              </a:solidFill>
              <a:latin typeface="Poppins Light"/>
              <a:ea typeface="Poppins Light"/>
              <a:cs typeface="Poppins Light"/>
              <a:sym typeface="Poppins Light"/>
            </a:endParaRPr>
          </a:p>
        </p:txBody>
      </p:sp>
      <p:sp>
        <p:nvSpPr>
          <p:cNvPr id="513" name="Google Shape;513;p49"/>
          <p:cNvSpPr/>
          <p:nvPr/>
        </p:nvSpPr>
        <p:spPr>
          <a:xfrm>
            <a:off x="5270143" y="3226111"/>
            <a:ext cx="726600" cy="726600"/>
          </a:xfrm>
          <a:prstGeom prst="ellipse">
            <a:avLst/>
          </a:prstGeom>
          <a:solidFill>
            <a:srgbClr val="2345C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514" name="Google Shape;514;p49"/>
          <p:cNvSpPr/>
          <p:nvPr/>
        </p:nvSpPr>
        <p:spPr>
          <a:xfrm>
            <a:off x="5270143" y="1565517"/>
            <a:ext cx="726600" cy="726600"/>
          </a:xfrm>
          <a:prstGeom prst="ellipse">
            <a:avLst/>
          </a:prstGeom>
          <a:solidFill>
            <a:srgbClr val="2345C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Poppins Light"/>
              <a:ea typeface="Poppins Light"/>
              <a:cs typeface="Poppins Light"/>
              <a:sym typeface="Poppins Light"/>
            </a:endParaRPr>
          </a:p>
        </p:txBody>
      </p:sp>
      <p:sp>
        <p:nvSpPr>
          <p:cNvPr id="515" name="Google Shape;515;p49"/>
          <p:cNvSpPr/>
          <p:nvPr/>
        </p:nvSpPr>
        <p:spPr>
          <a:xfrm>
            <a:off x="6074359" y="1597026"/>
            <a:ext cx="25356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1500">
                <a:solidFill>
                  <a:srgbClr val="020E50"/>
                </a:solidFill>
                <a:latin typeface="Poppins SemiBold"/>
                <a:ea typeface="Poppins SemiBold"/>
                <a:cs typeface="Poppins SemiBold"/>
                <a:sym typeface="Poppins SemiBold"/>
              </a:rPr>
              <a:t>Minions on Shopping</a:t>
            </a:r>
            <a:endParaRPr b="1" sz="1500">
              <a:solidFill>
                <a:srgbClr val="020E50"/>
              </a:solidFill>
              <a:latin typeface="Poppins SemiBold"/>
              <a:ea typeface="Poppins SemiBold"/>
              <a:cs typeface="Poppins SemiBold"/>
              <a:sym typeface="Poppins SemiBold"/>
            </a:endParaRPr>
          </a:p>
        </p:txBody>
      </p:sp>
      <p:sp>
        <p:nvSpPr>
          <p:cNvPr id="516" name="Google Shape;516;p49"/>
          <p:cNvSpPr/>
          <p:nvPr/>
        </p:nvSpPr>
        <p:spPr>
          <a:xfrm>
            <a:off x="6074350" y="1796475"/>
            <a:ext cx="2859300" cy="11946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ko" sz="1100">
                <a:solidFill>
                  <a:srgbClr val="020E50"/>
                </a:solidFill>
                <a:latin typeface="Poppins Light"/>
                <a:ea typeface="Poppins Light"/>
                <a:cs typeface="Poppins Light"/>
                <a:sym typeface="Poppins Light"/>
              </a:rPr>
              <a:t>Giving welcome discount with small rate or amount will make them feel welcome to our e-commerce. Build a </a:t>
            </a:r>
            <a:r>
              <a:rPr lang="ko" sz="1100">
                <a:solidFill>
                  <a:srgbClr val="020E50"/>
                </a:solidFill>
                <a:latin typeface="Poppins Light"/>
                <a:ea typeface="Poppins Light"/>
                <a:cs typeface="Poppins Light"/>
                <a:sym typeface="Poppins Light"/>
              </a:rPr>
              <a:t>promote referrals/review program is also recommended, so we can turn them into our advocates while acquiring new customers and gain positive image to our customers.</a:t>
            </a:r>
            <a:endParaRPr sz="1100">
              <a:solidFill>
                <a:srgbClr val="020E50"/>
              </a:solidFill>
              <a:latin typeface="Poppins Light"/>
              <a:ea typeface="Poppins Light"/>
              <a:cs typeface="Poppins Light"/>
              <a:sym typeface="Poppins Light"/>
            </a:endParaRPr>
          </a:p>
        </p:txBody>
      </p:sp>
      <p:pic>
        <p:nvPicPr>
          <p:cNvPr id="517" name="Google Shape;517;p49"/>
          <p:cNvPicPr preferRelativeResize="0"/>
          <p:nvPr/>
        </p:nvPicPr>
        <p:blipFill>
          <a:blip r:embed="rId3">
            <a:alphaModFix/>
          </a:blip>
          <a:stretch>
            <a:fillRect/>
          </a:stretch>
        </p:blipFill>
        <p:spPr>
          <a:xfrm>
            <a:off x="3136273" y="2977293"/>
            <a:ext cx="776876" cy="687952"/>
          </a:xfrm>
          <a:prstGeom prst="rect">
            <a:avLst/>
          </a:prstGeom>
          <a:noFill/>
          <a:ln>
            <a:noFill/>
          </a:ln>
        </p:spPr>
      </p:pic>
      <p:pic>
        <p:nvPicPr>
          <p:cNvPr id="518" name="Google Shape;518;p49"/>
          <p:cNvPicPr preferRelativeResize="0"/>
          <p:nvPr/>
        </p:nvPicPr>
        <p:blipFill>
          <a:blip r:embed="rId4">
            <a:alphaModFix/>
          </a:blip>
          <a:stretch>
            <a:fillRect/>
          </a:stretch>
        </p:blipFill>
        <p:spPr>
          <a:xfrm>
            <a:off x="3697851" y="2887745"/>
            <a:ext cx="140750" cy="155556"/>
          </a:xfrm>
          <a:prstGeom prst="rect">
            <a:avLst/>
          </a:prstGeom>
          <a:noFill/>
          <a:ln>
            <a:noFill/>
          </a:ln>
        </p:spPr>
      </p:pic>
      <p:pic>
        <p:nvPicPr>
          <p:cNvPr id="519" name="Google Shape;519;p49"/>
          <p:cNvPicPr preferRelativeResize="0"/>
          <p:nvPr/>
        </p:nvPicPr>
        <p:blipFill>
          <a:blip r:embed="rId5">
            <a:alphaModFix/>
          </a:blip>
          <a:stretch>
            <a:fillRect/>
          </a:stretch>
        </p:blipFill>
        <p:spPr>
          <a:xfrm>
            <a:off x="3111580" y="1346525"/>
            <a:ext cx="810433" cy="628395"/>
          </a:xfrm>
          <a:prstGeom prst="rect">
            <a:avLst/>
          </a:prstGeom>
          <a:noFill/>
          <a:ln>
            <a:noFill/>
          </a:ln>
        </p:spPr>
      </p:pic>
      <p:pic>
        <p:nvPicPr>
          <p:cNvPr id="520" name="Google Shape;520;p49"/>
          <p:cNvPicPr preferRelativeResize="0"/>
          <p:nvPr/>
        </p:nvPicPr>
        <p:blipFill rotWithShape="1">
          <a:blip r:embed="rId6">
            <a:alphaModFix/>
          </a:blip>
          <a:srcRect b="17104" l="34485" r="35960" t="20081"/>
          <a:stretch/>
        </p:blipFill>
        <p:spPr>
          <a:xfrm>
            <a:off x="3877968" y="1205770"/>
            <a:ext cx="151561" cy="176108"/>
          </a:xfrm>
          <a:prstGeom prst="rect">
            <a:avLst/>
          </a:prstGeom>
          <a:noFill/>
          <a:ln>
            <a:noFill/>
          </a:ln>
        </p:spPr>
      </p:pic>
      <p:pic>
        <p:nvPicPr>
          <p:cNvPr id="521" name="Google Shape;521;p49"/>
          <p:cNvPicPr preferRelativeResize="0"/>
          <p:nvPr/>
        </p:nvPicPr>
        <p:blipFill>
          <a:blip r:embed="rId7">
            <a:alphaModFix/>
          </a:blip>
          <a:stretch>
            <a:fillRect/>
          </a:stretch>
        </p:blipFill>
        <p:spPr>
          <a:xfrm>
            <a:off x="5270180" y="1541200"/>
            <a:ext cx="726601" cy="775189"/>
          </a:xfrm>
          <a:prstGeom prst="rect">
            <a:avLst/>
          </a:prstGeom>
          <a:noFill/>
          <a:ln>
            <a:noFill/>
          </a:ln>
        </p:spPr>
      </p:pic>
      <p:grpSp>
        <p:nvGrpSpPr>
          <p:cNvPr id="522" name="Google Shape;522;p49"/>
          <p:cNvGrpSpPr/>
          <p:nvPr/>
        </p:nvGrpSpPr>
        <p:grpSpPr>
          <a:xfrm>
            <a:off x="5398767" y="3335428"/>
            <a:ext cx="493014" cy="458220"/>
            <a:chOff x="2404875" y="3592725"/>
            <a:chExt cx="298525" cy="293825"/>
          </a:xfrm>
        </p:grpSpPr>
        <p:sp>
          <p:nvSpPr>
            <p:cNvPr id="523" name="Google Shape;523;p4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6" name="Google Shape;526;p49"/>
          <p:cNvPicPr preferRelativeResize="0"/>
          <p:nvPr/>
        </p:nvPicPr>
        <p:blipFill rotWithShape="1">
          <a:blip r:embed="rId8">
            <a:alphaModFix/>
          </a:blip>
          <a:srcRect b="0" l="0" r="0" t="0"/>
          <a:stretch/>
        </p:blipFill>
        <p:spPr>
          <a:xfrm>
            <a:off x="3152775" y="758525"/>
            <a:ext cx="2838450" cy="4333025"/>
          </a:xfrm>
          <a:prstGeom prst="rect">
            <a:avLst/>
          </a:prstGeom>
          <a:noFill/>
          <a:ln>
            <a:noFill/>
          </a:ln>
        </p:spPr>
      </p:pic>
      <p:sp>
        <p:nvSpPr>
          <p:cNvPr id="527" name="Google Shape;527;p49"/>
          <p:cNvSpPr txBox="1"/>
          <p:nvPr/>
        </p:nvSpPr>
        <p:spPr>
          <a:xfrm>
            <a:off x="2993811" y="1932707"/>
            <a:ext cx="161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solidFill>
                  <a:srgbClr val="FA5758"/>
                </a:solidFill>
              </a:rPr>
              <a:t>(</a:t>
            </a:r>
            <a:r>
              <a:rPr b="1" lang="ko" sz="1000">
                <a:solidFill>
                  <a:srgbClr val="FA5758"/>
                </a:solidFill>
              </a:rPr>
              <a:t>20.66% of customers)</a:t>
            </a:r>
            <a:endParaRPr b="1" sz="1000">
              <a:solidFill>
                <a:srgbClr val="FA5758"/>
              </a:solidFill>
            </a:endParaRPr>
          </a:p>
        </p:txBody>
      </p:sp>
      <p:sp>
        <p:nvSpPr>
          <p:cNvPr id="528" name="Google Shape;528;p49"/>
          <p:cNvSpPr txBox="1"/>
          <p:nvPr/>
        </p:nvSpPr>
        <p:spPr>
          <a:xfrm>
            <a:off x="4497030" y="2228665"/>
            <a:ext cx="161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solidFill>
                  <a:srgbClr val="FA5758"/>
                </a:solidFill>
              </a:rPr>
              <a:t>(47.79% of customers)</a:t>
            </a:r>
            <a:endParaRPr b="1" sz="1000">
              <a:solidFill>
                <a:srgbClr val="FA5758"/>
              </a:solidFill>
            </a:endParaRPr>
          </a:p>
        </p:txBody>
      </p:sp>
      <p:sp>
        <p:nvSpPr>
          <p:cNvPr id="529" name="Google Shape;529;p49"/>
          <p:cNvSpPr txBox="1"/>
          <p:nvPr/>
        </p:nvSpPr>
        <p:spPr>
          <a:xfrm>
            <a:off x="3026875" y="3675638"/>
            <a:ext cx="1616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000">
                <a:solidFill>
                  <a:srgbClr val="FA5758"/>
                </a:solidFill>
              </a:rPr>
              <a:t>(31.55% of customers)</a:t>
            </a:r>
            <a:endParaRPr b="1" sz="1000">
              <a:solidFill>
                <a:srgbClr val="FA5758"/>
              </a:solidFill>
            </a:endParaRPr>
          </a:p>
        </p:txBody>
      </p:sp>
      <p:pic>
        <p:nvPicPr>
          <p:cNvPr id="530" name="Google Shape;530;p49"/>
          <p:cNvPicPr preferRelativeResize="0"/>
          <p:nvPr/>
        </p:nvPicPr>
        <p:blipFill>
          <a:blip r:embed="rId9">
            <a:alphaModFix/>
          </a:blip>
          <a:stretch>
            <a:fillRect/>
          </a:stretch>
        </p:blipFill>
        <p:spPr>
          <a:xfrm>
            <a:off x="8167889" y="187039"/>
            <a:ext cx="760250" cy="760250"/>
          </a:xfrm>
          <a:prstGeom prst="rect">
            <a:avLst/>
          </a:prstGeom>
          <a:noFill/>
          <a:ln>
            <a:noFill/>
          </a:ln>
        </p:spPr>
      </p:pic>
      <p:sp>
        <p:nvSpPr>
          <p:cNvPr id="531" name="Google Shape;531;p49"/>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BUSINESS RECOMMENDATIONS</a:t>
            </a:r>
            <a:endParaRPr b="1" sz="3200">
              <a:solidFill>
                <a:srgbClr val="020E5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0"/>
          <p:cNvSpPr txBox="1"/>
          <p:nvPr/>
        </p:nvSpPr>
        <p:spPr>
          <a:xfrm>
            <a:off x="566957" y="3587595"/>
            <a:ext cx="4379100" cy="269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ko" sz="1300">
                <a:solidFill>
                  <a:srgbClr val="020E50"/>
                </a:solidFill>
                <a:latin typeface="Poppins"/>
                <a:ea typeface="Poppins"/>
                <a:cs typeface="Poppins"/>
                <a:sym typeface="Poppins"/>
              </a:rPr>
              <a:t>W6W7W8 - Python Advanced Assignment</a:t>
            </a:r>
            <a:endParaRPr b="1" sz="1300">
              <a:solidFill>
                <a:srgbClr val="020E50"/>
              </a:solidFill>
              <a:latin typeface="Poppins"/>
              <a:ea typeface="Poppins"/>
              <a:cs typeface="Poppins"/>
              <a:sym typeface="Poppins"/>
            </a:endParaRPr>
          </a:p>
        </p:txBody>
      </p:sp>
      <p:sp>
        <p:nvSpPr>
          <p:cNvPr id="537" name="Google Shape;537;p50"/>
          <p:cNvSpPr txBox="1"/>
          <p:nvPr/>
        </p:nvSpPr>
        <p:spPr>
          <a:xfrm>
            <a:off x="525400" y="1887209"/>
            <a:ext cx="4379100" cy="1824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3800">
                <a:solidFill>
                  <a:srgbClr val="020E50"/>
                </a:solidFill>
                <a:latin typeface="Poppins SemiBold"/>
                <a:ea typeface="Poppins SemiBold"/>
                <a:cs typeface="Poppins SemiBold"/>
                <a:sym typeface="Poppins SemiBold"/>
              </a:rPr>
              <a:t>Customer Segmentation in  E-commerce</a:t>
            </a:r>
            <a:endParaRPr sz="3800">
              <a:solidFill>
                <a:srgbClr val="020E50"/>
              </a:solidFill>
              <a:latin typeface="Poppins SemiBold"/>
              <a:ea typeface="Poppins SemiBold"/>
              <a:cs typeface="Poppins SemiBold"/>
              <a:sym typeface="Poppins SemiBold"/>
            </a:endParaRPr>
          </a:p>
        </p:txBody>
      </p:sp>
      <p:sp>
        <p:nvSpPr>
          <p:cNvPr id="538" name="Google Shape;538;p50"/>
          <p:cNvSpPr txBox="1"/>
          <p:nvPr/>
        </p:nvSpPr>
        <p:spPr>
          <a:xfrm>
            <a:off x="577348" y="3933959"/>
            <a:ext cx="4379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a:solidFill>
                  <a:srgbClr val="020E50"/>
                </a:solidFill>
                <a:latin typeface="Poppins Light"/>
                <a:ea typeface="Poppins Light"/>
                <a:cs typeface="Poppins Light"/>
                <a:sym typeface="Poppins Light"/>
              </a:rPr>
              <a:t>by Annita</a:t>
            </a:r>
            <a:endParaRPr i="1">
              <a:solidFill>
                <a:srgbClr val="020E50"/>
              </a:solidFill>
              <a:latin typeface="Poppins Light"/>
              <a:ea typeface="Poppins Light"/>
              <a:cs typeface="Poppins Light"/>
              <a:sym typeface="Poppins Light"/>
            </a:endParaRPr>
          </a:p>
        </p:txBody>
      </p:sp>
      <p:sp>
        <p:nvSpPr>
          <p:cNvPr id="539" name="Google Shape;539;p50"/>
          <p:cNvSpPr txBox="1"/>
          <p:nvPr/>
        </p:nvSpPr>
        <p:spPr>
          <a:xfrm>
            <a:off x="577348" y="4238759"/>
            <a:ext cx="4379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a:solidFill>
                  <a:srgbClr val="020E50"/>
                </a:solidFill>
                <a:latin typeface="Poppins Light"/>
                <a:ea typeface="Poppins Light"/>
                <a:cs typeface="Poppins Light"/>
                <a:sym typeface="Poppins Light"/>
              </a:rPr>
              <a:t>RevoU FSDA Section Madrid - Team 5</a:t>
            </a:r>
            <a:endParaRPr>
              <a:solidFill>
                <a:srgbClr val="020E50"/>
              </a:solidFill>
              <a:latin typeface="Poppins Light"/>
              <a:ea typeface="Poppins Light"/>
              <a:cs typeface="Poppins Light"/>
              <a:sym typeface="Poppins Light"/>
            </a:endParaRPr>
          </a:p>
        </p:txBody>
      </p:sp>
      <p:pic>
        <p:nvPicPr>
          <p:cNvPr id="540" name="Google Shape;540;p50"/>
          <p:cNvPicPr preferRelativeResize="0"/>
          <p:nvPr/>
        </p:nvPicPr>
        <p:blipFill>
          <a:blip r:embed="rId3">
            <a:alphaModFix/>
          </a:blip>
          <a:stretch>
            <a:fillRect/>
          </a:stretch>
        </p:blipFill>
        <p:spPr>
          <a:xfrm>
            <a:off x="556568" y="1246914"/>
            <a:ext cx="760250" cy="760250"/>
          </a:xfrm>
          <a:prstGeom prst="rect">
            <a:avLst/>
          </a:prstGeom>
          <a:noFill/>
          <a:ln>
            <a:noFill/>
          </a:ln>
        </p:spPr>
      </p:pic>
      <p:pic>
        <p:nvPicPr>
          <p:cNvPr id="541" name="Google Shape;541;p50"/>
          <p:cNvPicPr preferRelativeResize="0"/>
          <p:nvPr/>
        </p:nvPicPr>
        <p:blipFill>
          <a:blip r:embed="rId4">
            <a:alphaModFix/>
          </a:blip>
          <a:stretch>
            <a:fillRect/>
          </a:stretch>
        </p:blipFill>
        <p:spPr>
          <a:xfrm>
            <a:off x="4356700" y="763300"/>
            <a:ext cx="2033650" cy="1243874"/>
          </a:xfrm>
          <a:prstGeom prst="rect">
            <a:avLst/>
          </a:prstGeom>
          <a:noFill/>
          <a:ln>
            <a:noFill/>
          </a:ln>
        </p:spPr>
      </p:pic>
      <p:sp>
        <p:nvSpPr>
          <p:cNvPr id="542" name="Google Shape;542;p50"/>
          <p:cNvSpPr txBox="1"/>
          <p:nvPr/>
        </p:nvSpPr>
        <p:spPr>
          <a:xfrm>
            <a:off x="4539782" y="980693"/>
            <a:ext cx="1644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2000">
                <a:latin typeface="Poppins SemiBold"/>
                <a:ea typeface="Poppins SemiBold"/>
                <a:cs typeface="Poppins SemiBold"/>
                <a:sym typeface="Poppins SemiBold"/>
              </a:rPr>
              <a:t>Thankyou!</a:t>
            </a:r>
            <a:endParaRPr sz="2000">
              <a:latin typeface="Poppins SemiBold"/>
              <a:ea typeface="Poppins SemiBold"/>
              <a:cs typeface="Poppins SemiBold"/>
              <a:sym typeface="Poppi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8"/>
          <p:cNvSpPr txBox="1"/>
          <p:nvPr/>
        </p:nvSpPr>
        <p:spPr>
          <a:xfrm>
            <a:off x="635925" y="2393650"/>
            <a:ext cx="4705800" cy="1457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5000">
                <a:solidFill>
                  <a:srgbClr val="020E50"/>
                </a:solidFill>
                <a:latin typeface="DM Sans"/>
                <a:ea typeface="DM Sans"/>
                <a:cs typeface="DM Sans"/>
                <a:sym typeface="DM Sans"/>
              </a:rPr>
              <a:t>BUSINESS OVERVIEW</a:t>
            </a:r>
            <a:endParaRPr b="1" sz="5000">
              <a:solidFill>
                <a:srgbClr val="020E50"/>
              </a:solidFill>
              <a:latin typeface="DM Sans"/>
              <a:ea typeface="DM Sans"/>
              <a:cs typeface="DM Sans"/>
              <a:sym typeface="DM Sans"/>
            </a:endParaRPr>
          </a:p>
        </p:txBody>
      </p:sp>
      <p:sp>
        <p:nvSpPr>
          <p:cNvPr id="135" name="Google Shape;135;p28"/>
          <p:cNvSpPr txBox="1"/>
          <p:nvPr/>
        </p:nvSpPr>
        <p:spPr>
          <a:xfrm>
            <a:off x="635925" y="3724500"/>
            <a:ext cx="4705800" cy="4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a:solidFill>
                  <a:srgbClr val="020E50"/>
                </a:solidFill>
                <a:highlight>
                  <a:schemeClr val="lt1"/>
                </a:highlight>
                <a:latin typeface="Manrope"/>
                <a:ea typeface="Manrope"/>
                <a:cs typeface="Manrope"/>
                <a:sym typeface="Manrope"/>
              </a:rPr>
              <a:t>Describing business problem and project objectives</a:t>
            </a:r>
            <a:endParaRPr b="1">
              <a:solidFill>
                <a:srgbClr val="020E50"/>
              </a:solidFill>
              <a:highlight>
                <a:schemeClr val="lt1"/>
              </a:highlight>
              <a:latin typeface="Manrope"/>
              <a:ea typeface="Manrope"/>
              <a:cs typeface="Manrope"/>
              <a:sym typeface="Manrope"/>
            </a:endParaRPr>
          </a:p>
          <a:p>
            <a:pPr indent="0" lvl="0" marL="0" rtl="0" algn="ctr">
              <a:spcBef>
                <a:spcPts val="0"/>
              </a:spcBef>
              <a:spcAft>
                <a:spcPts val="1600"/>
              </a:spcAft>
              <a:buNone/>
            </a:pPr>
            <a:r>
              <a:t/>
            </a:r>
            <a:endParaRPr b="1">
              <a:solidFill>
                <a:srgbClr val="FFFFFF"/>
              </a:solidFill>
              <a:highlight>
                <a:schemeClr val="lt1"/>
              </a:highlight>
              <a:latin typeface="Manrope"/>
              <a:ea typeface="Manrope"/>
              <a:cs typeface="Manrope"/>
              <a:sym typeface="Manrope"/>
            </a:endParaRPr>
          </a:p>
        </p:txBody>
      </p:sp>
      <p:pic>
        <p:nvPicPr>
          <p:cNvPr id="136" name="Google Shape;136;p28"/>
          <p:cNvPicPr preferRelativeResize="0"/>
          <p:nvPr/>
        </p:nvPicPr>
        <p:blipFill rotWithShape="1">
          <a:blip r:embed="rId3">
            <a:alphaModFix/>
          </a:blip>
          <a:srcRect b="0" l="10987" r="10979" t="0"/>
          <a:stretch/>
        </p:blipFill>
        <p:spPr>
          <a:xfrm>
            <a:off x="4914350" y="945047"/>
            <a:ext cx="3405576" cy="3603300"/>
          </a:xfrm>
          <a:prstGeom prst="rect">
            <a:avLst/>
          </a:prstGeom>
          <a:noFill/>
          <a:ln>
            <a:noFill/>
          </a:ln>
        </p:spPr>
      </p:pic>
      <p:sp>
        <p:nvSpPr>
          <p:cNvPr id="137" name="Google Shape;137;p28"/>
          <p:cNvSpPr txBox="1"/>
          <p:nvPr/>
        </p:nvSpPr>
        <p:spPr>
          <a:xfrm>
            <a:off x="2362175" y="1067119"/>
            <a:ext cx="1252800" cy="125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0">
                <a:solidFill>
                  <a:srgbClr val="020E50"/>
                </a:solidFill>
                <a:latin typeface="DM Sans"/>
                <a:ea typeface="DM Sans"/>
                <a:cs typeface="DM Sans"/>
                <a:sym typeface="DM Sans"/>
              </a:rPr>
              <a:t>01</a:t>
            </a:r>
            <a:endParaRPr b="1" sz="6000">
              <a:solidFill>
                <a:srgbClr val="020E50"/>
              </a:solidFill>
              <a:latin typeface="DM Sans"/>
              <a:ea typeface="DM Sans"/>
              <a:cs typeface="DM Sans"/>
              <a:sym typeface="DM Sans"/>
            </a:endParaRPr>
          </a:p>
        </p:txBody>
      </p:sp>
      <p:pic>
        <p:nvPicPr>
          <p:cNvPr id="138" name="Google Shape;138;p28"/>
          <p:cNvPicPr preferRelativeResize="0"/>
          <p:nvPr/>
        </p:nvPicPr>
        <p:blipFill>
          <a:blip r:embed="rId4">
            <a:alphaModFix/>
          </a:blip>
          <a:stretch>
            <a:fillRect/>
          </a:stretch>
        </p:blipFill>
        <p:spPr>
          <a:xfrm>
            <a:off x="8167889" y="187039"/>
            <a:ext cx="760250" cy="760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9"/>
          <p:cNvPicPr preferRelativeResize="0"/>
          <p:nvPr/>
        </p:nvPicPr>
        <p:blipFill rotWithShape="1">
          <a:blip r:embed="rId3">
            <a:alphaModFix/>
          </a:blip>
          <a:srcRect b="0" l="10987" r="10979" t="0"/>
          <a:stretch/>
        </p:blipFill>
        <p:spPr>
          <a:xfrm>
            <a:off x="4914350" y="945047"/>
            <a:ext cx="3405576" cy="3603300"/>
          </a:xfrm>
          <a:prstGeom prst="rect">
            <a:avLst/>
          </a:prstGeom>
          <a:noFill/>
          <a:ln>
            <a:noFill/>
          </a:ln>
        </p:spPr>
      </p:pic>
      <p:pic>
        <p:nvPicPr>
          <p:cNvPr id="144" name="Google Shape;144;p29"/>
          <p:cNvPicPr preferRelativeResize="0"/>
          <p:nvPr/>
        </p:nvPicPr>
        <p:blipFill>
          <a:blip r:embed="rId4">
            <a:alphaModFix/>
          </a:blip>
          <a:stretch>
            <a:fillRect/>
          </a:stretch>
        </p:blipFill>
        <p:spPr>
          <a:xfrm>
            <a:off x="8167889" y="187039"/>
            <a:ext cx="760250" cy="760250"/>
          </a:xfrm>
          <a:prstGeom prst="rect">
            <a:avLst/>
          </a:prstGeom>
          <a:noFill/>
          <a:ln>
            <a:noFill/>
          </a:ln>
        </p:spPr>
      </p:pic>
      <p:sp>
        <p:nvSpPr>
          <p:cNvPr id="145" name="Google Shape;145;p29"/>
          <p:cNvSpPr txBox="1"/>
          <p:nvPr/>
        </p:nvSpPr>
        <p:spPr>
          <a:xfrm>
            <a:off x="495293" y="1603670"/>
            <a:ext cx="45507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200">
                <a:solidFill>
                  <a:srgbClr val="020E50"/>
                </a:solidFill>
                <a:latin typeface="Roboto"/>
                <a:ea typeface="Roboto"/>
                <a:cs typeface="Roboto"/>
                <a:sym typeface="Roboto"/>
              </a:rPr>
              <a:t>An e-commerce startup based in Brazil recently opened an online website </a:t>
            </a:r>
            <a:r>
              <a:rPr lang="ko" sz="1200">
                <a:solidFill>
                  <a:srgbClr val="020E50"/>
                </a:solidFill>
                <a:latin typeface="Roboto"/>
                <a:ea typeface="Roboto"/>
                <a:cs typeface="Roboto"/>
                <a:sym typeface="Roboto"/>
              </a:rPr>
              <a:t>to sell their product. They launch the website </a:t>
            </a:r>
            <a:r>
              <a:rPr lang="ko" sz="1200">
                <a:solidFill>
                  <a:srgbClr val="020E50"/>
                </a:solidFill>
                <a:latin typeface="Roboto"/>
                <a:ea typeface="Roboto"/>
                <a:cs typeface="Roboto"/>
                <a:sym typeface="Roboto"/>
              </a:rPr>
              <a:t>when the Covid-19 hits and making them grow faster than ever. But, </a:t>
            </a:r>
            <a:r>
              <a:rPr lang="ko" sz="1200">
                <a:solidFill>
                  <a:srgbClr val="020E50"/>
                </a:solidFill>
                <a:latin typeface="Roboto"/>
                <a:ea typeface="Roboto"/>
                <a:cs typeface="Roboto"/>
                <a:sym typeface="Roboto"/>
              </a:rPr>
              <a:t>the startup</a:t>
            </a:r>
            <a:r>
              <a:rPr lang="ko" sz="1200">
                <a:solidFill>
                  <a:srgbClr val="020E50"/>
                </a:solidFill>
                <a:latin typeface="Roboto"/>
                <a:ea typeface="Roboto"/>
                <a:cs typeface="Roboto"/>
                <a:sym typeface="Roboto"/>
              </a:rPr>
              <a:t> </a:t>
            </a:r>
            <a:r>
              <a:rPr lang="ko" sz="1200">
                <a:solidFill>
                  <a:srgbClr val="020E50"/>
                </a:solidFill>
                <a:latin typeface="Roboto"/>
                <a:ea typeface="Roboto"/>
                <a:cs typeface="Roboto"/>
                <a:sym typeface="Roboto"/>
              </a:rPr>
              <a:t>is </a:t>
            </a:r>
            <a:r>
              <a:rPr lang="ko" sz="1200">
                <a:solidFill>
                  <a:srgbClr val="020E50"/>
                </a:solidFill>
                <a:latin typeface="Roboto"/>
                <a:ea typeface="Roboto"/>
                <a:cs typeface="Roboto"/>
                <a:sym typeface="Roboto"/>
              </a:rPr>
              <a:t>still not using targeted marketing which hurts their marketing budget as only a fraction of their user comes back to their website. </a:t>
            </a:r>
            <a:endParaRPr>
              <a:solidFill>
                <a:srgbClr val="020E50"/>
              </a:solidFill>
            </a:endParaRPr>
          </a:p>
        </p:txBody>
      </p:sp>
      <p:sp>
        <p:nvSpPr>
          <p:cNvPr id="146" name="Google Shape;146;p29"/>
          <p:cNvSpPr txBox="1"/>
          <p:nvPr/>
        </p:nvSpPr>
        <p:spPr>
          <a:xfrm>
            <a:off x="265302" y="1219459"/>
            <a:ext cx="47058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2400">
                <a:solidFill>
                  <a:srgbClr val="020E50"/>
                </a:solidFill>
                <a:latin typeface="DM Sans"/>
                <a:ea typeface="DM Sans"/>
                <a:cs typeface="DM Sans"/>
                <a:sym typeface="DM Sans"/>
              </a:rPr>
              <a:t>OVERVIEW PROBLEM</a:t>
            </a:r>
            <a:endParaRPr b="1" sz="2400">
              <a:solidFill>
                <a:srgbClr val="020E50"/>
              </a:solidFill>
              <a:latin typeface="DM Sans"/>
              <a:ea typeface="DM Sans"/>
              <a:cs typeface="DM Sans"/>
              <a:sym typeface="DM Sans"/>
            </a:endParaRPr>
          </a:p>
        </p:txBody>
      </p:sp>
      <p:sp>
        <p:nvSpPr>
          <p:cNvPr id="147" name="Google Shape;147;p29"/>
          <p:cNvSpPr txBox="1"/>
          <p:nvPr/>
        </p:nvSpPr>
        <p:spPr>
          <a:xfrm>
            <a:off x="534093" y="3280870"/>
            <a:ext cx="45507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200">
                <a:solidFill>
                  <a:srgbClr val="020E50"/>
                </a:solidFill>
                <a:latin typeface="Roboto"/>
                <a:ea typeface="Roboto"/>
                <a:cs typeface="Roboto"/>
                <a:sym typeface="Roboto"/>
              </a:rPr>
              <a:t>The goal is to increase their marketing conversion rate by doing customer segmentation analysis to understand the customer's behaviour and planning targeted marketing strategy so that it will not hurt the budget anymore.</a:t>
            </a:r>
            <a:endParaRPr sz="1200">
              <a:solidFill>
                <a:srgbClr val="020E50"/>
              </a:solidFill>
              <a:latin typeface="Roboto"/>
              <a:ea typeface="Roboto"/>
              <a:cs typeface="Roboto"/>
              <a:sym typeface="Roboto"/>
            </a:endParaRPr>
          </a:p>
        </p:txBody>
      </p:sp>
      <p:sp>
        <p:nvSpPr>
          <p:cNvPr id="148" name="Google Shape;148;p29"/>
          <p:cNvSpPr txBox="1"/>
          <p:nvPr/>
        </p:nvSpPr>
        <p:spPr>
          <a:xfrm>
            <a:off x="340202" y="2896684"/>
            <a:ext cx="47058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2400">
                <a:solidFill>
                  <a:srgbClr val="020E50"/>
                </a:solidFill>
                <a:latin typeface="DM Sans"/>
                <a:ea typeface="DM Sans"/>
                <a:cs typeface="DM Sans"/>
                <a:sym typeface="DM Sans"/>
              </a:rPr>
              <a:t>OBJECTIVES</a:t>
            </a:r>
            <a:endParaRPr b="1" sz="2400">
              <a:solidFill>
                <a:srgbClr val="020E50"/>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a:solidFill>
                <a:schemeClr val="dk1"/>
              </a:solidFill>
            </a:endParaRPr>
          </a:p>
        </p:txBody>
      </p:sp>
      <p:sp>
        <p:nvSpPr>
          <p:cNvPr id="154" name="Google Shape;154;p30"/>
          <p:cNvSpPr txBox="1"/>
          <p:nvPr/>
        </p:nvSpPr>
        <p:spPr>
          <a:xfrm>
            <a:off x="4387800" y="2466386"/>
            <a:ext cx="4043100" cy="14574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5000">
                <a:solidFill>
                  <a:srgbClr val="020E50"/>
                </a:solidFill>
                <a:latin typeface="DM Sans"/>
                <a:ea typeface="DM Sans"/>
                <a:cs typeface="DM Sans"/>
                <a:sym typeface="DM Sans"/>
              </a:rPr>
              <a:t>EDA</a:t>
            </a:r>
            <a:endParaRPr b="1" sz="5000">
              <a:solidFill>
                <a:srgbClr val="020E50"/>
              </a:solidFill>
              <a:latin typeface="DM Sans"/>
              <a:ea typeface="DM Sans"/>
              <a:cs typeface="DM Sans"/>
              <a:sym typeface="DM Sans"/>
            </a:endParaRPr>
          </a:p>
        </p:txBody>
      </p:sp>
      <p:sp>
        <p:nvSpPr>
          <p:cNvPr id="155" name="Google Shape;155;p30"/>
          <p:cNvSpPr txBox="1"/>
          <p:nvPr/>
        </p:nvSpPr>
        <p:spPr>
          <a:xfrm>
            <a:off x="4309725" y="3478573"/>
            <a:ext cx="4204200" cy="4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
                <a:solidFill>
                  <a:srgbClr val="020E50"/>
                </a:solidFill>
                <a:highlight>
                  <a:schemeClr val="lt1"/>
                </a:highlight>
                <a:latin typeface="Manrope"/>
                <a:ea typeface="Manrope"/>
                <a:cs typeface="Manrope"/>
                <a:sym typeface="Manrope"/>
              </a:rPr>
              <a:t>Understanding current business performance</a:t>
            </a:r>
            <a:endParaRPr b="1">
              <a:solidFill>
                <a:srgbClr val="020E50"/>
              </a:solidFill>
              <a:highlight>
                <a:schemeClr val="lt1"/>
              </a:highlight>
              <a:latin typeface="Manrope"/>
              <a:ea typeface="Manrope"/>
              <a:cs typeface="Manrope"/>
              <a:sym typeface="Manrope"/>
            </a:endParaRPr>
          </a:p>
        </p:txBody>
      </p:sp>
      <p:pic>
        <p:nvPicPr>
          <p:cNvPr id="156" name="Google Shape;156;p30"/>
          <p:cNvPicPr preferRelativeResize="0"/>
          <p:nvPr/>
        </p:nvPicPr>
        <p:blipFill>
          <a:blip r:embed="rId3">
            <a:alphaModFix/>
          </a:blip>
          <a:stretch>
            <a:fillRect/>
          </a:stretch>
        </p:blipFill>
        <p:spPr>
          <a:xfrm>
            <a:off x="237250" y="995639"/>
            <a:ext cx="4334751" cy="3152222"/>
          </a:xfrm>
          <a:prstGeom prst="rect">
            <a:avLst/>
          </a:prstGeom>
          <a:noFill/>
          <a:ln>
            <a:noFill/>
          </a:ln>
        </p:spPr>
      </p:pic>
      <p:sp>
        <p:nvSpPr>
          <p:cNvPr id="157" name="Google Shape;157;p30"/>
          <p:cNvSpPr txBox="1"/>
          <p:nvPr/>
        </p:nvSpPr>
        <p:spPr>
          <a:xfrm>
            <a:off x="5782950" y="1100086"/>
            <a:ext cx="1252800" cy="125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0">
                <a:solidFill>
                  <a:srgbClr val="020E50"/>
                </a:solidFill>
                <a:latin typeface="DM Sans"/>
                <a:ea typeface="DM Sans"/>
                <a:cs typeface="DM Sans"/>
                <a:sym typeface="DM Sans"/>
              </a:rPr>
              <a:t>02</a:t>
            </a:r>
            <a:endParaRPr b="1" sz="6000">
              <a:solidFill>
                <a:srgbClr val="020E50"/>
              </a:solidFill>
              <a:latin typeface="DM Sans"/>
              <a:ea typeface="DM Sans"/>
              <a:cs typeface="DM Sans"/>
              <a:sym typeface="DM Sans"/>
            </a:endParaRPr>
          </a:p>
        </p:txBody>
      </p:sp>
      <p:pic>
        <p:nvPicPr>
          <p:cNvPr id="158" name="Google Shape;158;p30"/>
          <p:cNvPicPr preferRelativeResize="0"/>
          <p:nvPr/>
        </p:nvPicPr>
        <p:blipFill>
          <a:blip r:embed="rId4">
            <a:alphaModFix/>
          </a:blip>
          <a:stretch>
            <a:fillRect/>
          </a:stretch>
        </p:blipFill>
        <p:spPr>
          <a:xfrm>
            <a:off x="8167889" y="187039"/>
            <a:ext cx="760250" cy="76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nvSpPr>
        <p:spPr>
          <a:xfrm>
            <a:off x="679681" y="3528677"/>
            <a:ext cx="2321100" cy="9927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None/>
            </a:pPr>
            <a:r>
              <a:rPr lang="ko" sz="1200">
                <a:solidFill>
                  <a:srgbClr val="020E50"/>
                </a:solidFill>
                <a:latin typeface="Poppins Light"/>
                <a:ea typeface="Poppins Light"/>
                <a:cs typeface="Poppins Light"/>
                <a:sym typeface="Poppins Light"/>
              </a:rPr>
              <a:t>It takes around 2 ~ 3 days in general for the e-commerce to process the customer’s order before they hand it to carrier.</a:t>
            </a:r>
            <a:endParaRPr sz="1200"/>
          </a:p>
        </p:txBody>
      </p:sp>
      <p:sp>
        <p:nvSpPr>
          <p:cNvPr id="164" name="Google Shape;164;p31"/>
          <p:cNvSpPr/>
          <p:nvPr/>
        </p:nvSpPr>
        <p:spPr>
          <a:xfrm>
            <a:off x="455412" y="3166707"/>
            <a:ext cx="27621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500">
                <a:solidFill>
                  <a:srgbClr val="020E50"/>
                </a:solidFill>
                <a:latin typeface="Poppins SemiBold"/>
                <a:ea typeface="Poppins SemiBold"/>
                <a:cs typeface="Poppins SemiBold"/>
                <a:sym typeface="Poppins SemiBold"/>
              </a:rPr>
              <a:t>Customer made purchase</a:t>
            </a:r>
            <a:endParaRPr sz="1100">
              <a:solidFill>
                <a:srgbClr val="020E50"/>
              </a:solidFill>
            </a:endParaRPr>
          </a:p>
        </p:txBody>
      </p:sp>
      <p:sp>
        <p:nvSpPr>
          <p:cNvPr id="165" name="Google Shape;165;p31"/>
          <p:cNvSpPr txBox="1"/>
          <p:nvPr/>
        </p:nvSpPr>
        <p:spPr>
          <a:xfrm>
            <a:off x="5990659" y="3528682"/>
            <a:ext cx="2640600" cy="11775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None/>
            </a:pPr>
            <a:r>
              <a:rPr lang="ko" sz="1200">
                <a:solidFill>
                  <a:srgbClr val="020E50"/>
                </a:solidFill>
                <a:latin typeface="Poppins Light"/>
                <a:ea typeface="Poppins Light"/>
                <a:cs typeface="Poppins Light"/>
                <a:sym typeface="Poppins Light"/>
              </a:rPr>
              <a:t>In general, it takes around 9 ~ 10 days since customer’s purchase date until the order arrive to the customer’s address. Based on estimation time, it takes around 23 days to finish an order.</a:t>
            </a:r>
            <a:endParaRPr sz="1100"/>
          </a:p>
        </p:txBody>
      </p:sp>
      <p:sp>
        <p:nvSpPr>
          <p:cNvPr id="166" name="Google Shape;166;p31"/>
          <p:cNvSpPr/>
          <p:nvPr/>
        </p:nvSpPr>
        <p:spPr>
          <a:xfrm>
            <a:off x="5742402" y="3166707"/>
            <a:ext cx="30768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500">
                <a:solidFill>
                  <a:srgbClr val="020E50"/>
                </a:solidFill>
                <a:latin typeface="Poppins SemiBold"/>
                <a:ea typeface="Poppins SemiBold"/>
                <a:cs typeface="Poppins SemiBold"/>
                <a:sym typeface="Poppins SemiBold"/>
              </a:rPr>
              <a:t>The order is finally delivered</a:t>
            </a:r>
            <a:endParaRPr sz="1100"/>
          </a:p>
        </p:txBody>
      </p:sp>
      <p:sp>
        <p:nvSpPr>
          <p:cNvPr id="167" name="Google Shape;167;p31"/>
          <p:cNvSpPr txBox="1"/>
          <p:nvPr/>
        </p:nvSpPr>
        <p:spPr>
          <a:xfrm>
            <a:off x="3388002" y="3528677"/>
            <a:ext cx="2321100" cy="8082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None/>
            </a:pPr>
            <a:r>
              <a:rPr lang="ko" sz="1200">
                <a:solidFill>
                  <a:srgbClr val="020E50"/>
                </a:solidFill>
                <a:latin typeface="Poppins Light"/>
                <a:ea typeface="Poppins Light"/>
                <a:cs typeface="Poppins Light"/>
                <a:sym typeface="Poppins Light"/>
              </a:rPr>
              <a:t>It takes around one week in general for the carrier to deliver the order to customer’s address.</a:t>
            </a:r>
            <a:endParaRPr sz="1100"/>
          </a:p>
        </p:txBody>
      </p:sp>
      <p:sp>
        <p:nvSpPr>
          <p:cNvPr id="168" name="Google Shape;168;p31"/>
          <p:cNvSpPr/>
          <p:nvPr/>
        </p:nvSpPr>
        <p:spPr>
          <a:xfrm>
            <a:off x="3364516" y="3166709"/>
            <a:ext cx="23211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500">
                <a:solidFill>
                  <a:srgbClr val="020E50"/>
                </a:solidFill>
                <a:latin typeface="Poppins SemiBold"/>
                <a:ea typeface="Poppins SemiBold"/>
                <a:cs typeface="Poppins SemiBold"/>
                <a:sym typeface="Poppins SemiBold"/>
              </a:rPr>
              <a:t>Carrier is on its way</a:t>
            </a:r>
            <a:endParaRPr sz="1100"/>
          </a:p>
        </p:txBody>
      </p:sp>
      <p:pic>
        <p:nvPicPr>
          <p:cNvPr id="169" name="Google Shape;169;p31"/>
          <p:cNvPicPr preferRelativeResize="0"/>
          <p:nvPr/>
        </p:nvPicPr>
        <p:blipFill rotWithShape="1">
          <a:blip r:embed="rId3">
            <a:alphaModFix/>
          </a:blip>
          <a:srcRect b="0" l="0" r="0" t="0"/>
          <a:stretch/>
        </p:blipFill>
        <p:spPr>
          <a:xfrm>
            <a:off x="6448430" y="1049914"/>
            <a:ext cx="1862561" cy="2057521"/>
          </a:xfrm>
          <a:prstGeom prst="rect">
            <a:avLst/>
          </a:prstGeom>
          <a:noFill/>
          <a:ln>
            <a:noFill/>
          </a:ln>
        </p:spPr>
      </p:pic>
      <p:pic>
        <p:nvPicPr>
          <p:cNvPr id="170" name="Google Shape;170;p31"/>
          <p:cNvPicPr preferRelativeResize="0"/>
          <p:nvPr/>
        </p:nvPicPr>
        <p:blipFill rotWithShape="1">
          <a:blip r:embed="rId4">
            <a:alphaModFix/>
          </a:blip>
          <a:srcRect b="0" l="0" r="0" t="0"/>
          <a:stretch/>
        </p:blipFill>
        <p:spPr>
          <a:xfrm>
            <a:off x="1095017" y="990640"/>
            <a:ext cx="1646714" cy="2001818"/>
          </a:xfrm>
          <a:prstGeom prst="rect">
            <a:avLst/>
          </a:prstGeom>
          <a:noFill/>
          <a:ln>
            <a:noFill/>
          </a:ln>
        </p:spPr>
      </p:pic>
      <p:sp>
        <p:nvSpPr>
          <p:cNvPr id="171" name="Google Shape;171;p31"/>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DELIVERY TIME</a:t>
            </a:r>
            <a:endParaRPr b="1" sz="3200">
              <a:solidFill>
                <a:srgbClr val="020E50"/>
              </a:solidFill>
              <a:latin typeface="DM Sans"/>
              <a:ea typeface="DM Sans"/>
              <a:cs typeface="DM Sans"/>
              <a:sym typeface="DM Sans"/>
            </a:endParaRPr>
          </a:p>
        </p:txBody>
      </p:sp>
      <p:pic>
        <p:nvPicPr>
          <p:cNvPr id="172" name="Google Shape;172;p31"/>
          <p:cNvPicPr preferRelativeResize="0"/>
          <p:nvPr/>
        </p:nvPicPr>
        <p:blipFill rotWithShape="1">
          <a:blip r:embed="rId5">
            <a:alphaModFix/>
          </a:blip>
          <a:srcRect b="0" l="0" r="0" t="0"/>
          <a:stretch/>
        </p:blipFill>
        <p:spPr>
          <a:xfrm flipH="1">
            <a:off x="3227011" y="1236557"/>
            <a:ext cx="2341193" cy="1755895"/>
          </a:xfrm>
          <a:prstGeom prst="rect">
            <a:avLst/>
          </a:prstGeom>
          <a:noFill/>
          <a:ln>
            <a:noFill/>
          </a:ln>
        </p:spPr>
      </p:pic>
      <p:sp>
        <p:nvSpPr>
          <p:cNvPr id="173" name="Google Shape;173;p31"/>
          <p:cNvSpPr txBox="1"/>
          <p:nvPr/>
        </p:nvSpPr>
        <p:spPr>
          <a:xfrm>
            <a:off x="303400" y="4712850"/>
            <a:ext cx="854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300">
                <a:solidFill>
                  <a:srgbClr val="E31D42"/>
                </a:solidFill>
                <a:latin typeface="Roboto"/>
                <a:ea typeface="Roboto"/>
                <a:cs typeface="Roboto"/>
                <a:sym typeface="Roboto"/>
              </a:rPr>
              <a:t>However, there is still around 7.98% overdue delivered orders.</a:t>
            </a:r>
            <a:endParaRPr b="1" sz="1300">
              <a:solidFill>
                <a:srgbClr val="E31D42"/>
              </a:solidFill>
              <a:latin typeface="Roboto"/>
              <a:ea typeface="Roboto"/>
              <a:cs typeface="Roboto"/>
              <a:sym typeface="Roboto"/>
            </a:endParaRPr>
          </a:p>
        </p:txBody>
      </p:sp>
      <p:pic>
        <p:nvPicPr>
          <p:cNvPr id="174" name="Google Shape;174;p31"/>
          <p:cNvPicPr preferRelativeResize="0"/>
          <p:nvPr/>
        </p:nvPicPr>
        <p:blipFill>
          <a:blip r:embed="rId6">
            <a:alphaModFix/>
          </a:blip>
          <a:stretch>
            <a:fillRect/>
          </a:stretch>
        </p:blipFill>
        <p:spPr>
          <a:xfrm>
            <a:off x="8167889" y="187039"/>
            <a:ext cx="760250" cy="760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2"/>
          <p:cNvPicPr preferRelativeResize="0"/>
          <p:nvPr/>
        </p:nvPicPr>
        <p:blipFill>
          <a:blip r:embed="rId3">
            <a:alphaModFix/>
          </a:blip>
          <a:stretch>
            <a:fillRect/>
          </a:stretch>
        </p:blipFill>
        <p:spPr>
          <a:xfrm>
            <a:off x="8167889" y="187039"/>
            <a:ext cx="760250" cy="760250"/>
          </a:xfrm>
          <a:prstGeom prst="rect">
            <a:avLst/>
          </a:prstGeom>
          <a:noFill/>
          <a:ln>
            <a:noFill/>
          </a:ln>
        </p:spPr>
      </p:pic>
      <p:sp>
        <p:nvSpPr>
          <p:cNvPr id="180" name="Google Shape;180;p32"/>
          <p:cNvSpPr/>
          <p:nvPr/>
        </p:nvSpPr>
        <p:spPr>
          <a:xfrm>
            <a:off x="7017587" y="1303442"/>
            <a:ext cx="22250" cy="1008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2"/>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BUSINESS PERFORMANCE</a:t>
            </a:r>
            <a:endParaRPr b="1" sz="3200">
              <a:solidFill>
                <a:srgbClr val="020E50"/>
              </a:solidFill>
              <a:latin typeface="DM Sans"/>
              <a:ea typeface="DM Sans"/>
              <a:cs typeface="DM Sans"/>
              <a:sym typeface="DM Sans"/>
            </a:endParaRPr>
          </a:p>
        </p:txBody>
      </p:sp>
      <p:sp>
        <p:nvSpPr>
          <p:cNvPr id="182" name="Google Shape;182;p32"/>
          <p:cNvSpPr txBox="1"/>
          <p:nvPr/>
        </p:nvSpPr>
        <p:spPr>
          <a:xfrm>
            <a:off x="171771" y="845375"/>
            <a:ext cx="44001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1600">
                <a:solidFill>
                  <a:srgbClr val="020E50"/>
                </a:solidFill>
                <a:latin typeface="DM Sans"/>
                <a:ea typeface="DM Sans"/>
                <a:cs typeface="DM Sans"/>
                <a:sym typeface="DM Sans"/>
              </a:rPr>
              <a:t>Total Orders in Sept 2016 to Aug 2018</a:t>
            </a:r>
            <a:endParaRPr b="1" sz="1600">
              <a:solidFill>
                <a:srgbClr val="020E50"/>
              </a:solidFill>
              <a:latin typeface="DM Sans"/>
              <a:ea typeface="DM Sans"/>
              <a:cs typeface="DM Sans"/>
              <a:sym typeface="DM Sans"/>
            </a:endParaRPr>
          </a:p>
        </p:txBody>
      </p:sp>
      <p:sp>
        <p:nvSpPr>
          <p:cNvPr id="183" name="Google Shape;183;p32"/>
          <p:cNvSpPr txBox="1"/>
          <p:nvPr/>
        </p:nvSpPr>
        <p:spPr>
          <a:xfrm>
            <a:off x="4591371" y="845375"/>
            <a:ext cx="44001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1600">
                <a:solidFill>
                  <a:srgbClr val="020E50"/>
                </a:solidFill>
                <a:latin typeface="DM Sans"/>
                <a:ea typeface="DM Sans"/>
                <a:cs typeface="DM Sans"/>
                <a:sym typeface="DM Sans"/>
              </a:rPr>
              <a:t>AOV</a:t>
            </a:r>
            <a:r>
              <a:rPr b="1" lang="ko" sz="1600">
                <a:solidFill>
                  <a:srgbClr val="020E50"/>
                </a:solidFill>
                <a:latin typeface="DM Sans"/>
                <a:ea typeface="DM Sans"/>
                <a:cs typeface="DM Sans"/>
                <a:sym typeface="DM Sans"/>
              </a:rPr>
              <a:t> in Sept 2016 to Aug 2018</a:t>
            </a:r>
            <a:endParaRPr b="1" sz="1600">
              <a:solidFill>
                <a:srgbClr val="020E50"/>
              </a:solidFill>
              <a:latin typeface="DM Sans"/>
              <a:ea typeface="DM Sans"/>
              <a:cs typeface="DM Sans"/>
              <a:sym typeface="DM Sans"/>
            </a:endParaRPr>
          </a:p>
        </p:txBody>
      </p:sp>
      <p:sp>
        <p:nvSpPr>
          <p:cNvPr id="184" name="Google Shape;184;p32"/>
          <p:cNvSpPr txBox="1"/>
          <p:nvPr/>
        </p:nvSpPr>
        <p:spPr>
          <a:xfrm>
            <a:off x="15925" y="4086100"/>
            <a:ext cx="4564500" cy="838800"/>
          </a:xfrm>
          <a:prstGeom prst="rect">
            <a:avLst/>
          </a:prstGeom>
          <a:noFill/>
          <a:ln>
            <a:noFill/>
          </a:ln>
        </p:spPr>
        <p:txBody>
          <a:bodyPr anchorCtr="0" anchor="t" bIns="34275" lIns="68575" spcFirstLastPara="1" rIns="68575" wrap="square" tIns="34275">
            <a:spAutoFit/>
          </a:bodyPr>
          <a:lstStyle/>
          <a:p>
            <a:pPr indent="0" lvl="0" marL="0" rtl="0" algn="just">
              <a:lnSpc>
                <a:spcPct val="100000"/>
              </a:lnSpc>
              <a:spcBef>
                <a:spcPts val="600"/>
              </a:spcBef>
              <a:spcAft>
                <a:spcPts val="500"/>
              </a:spcAft>
              <a:buNone/>
            </a:pPr>
            <a:r>
              <a:rPr lang="ko" sz="1000">
                <a:solidFill>
                  <a:srgbClr val="020E50"/>
                </a:solidFill>
                <a:latin typeface="Poppins"/>
                <a:ea typeface="Poppins"/>
                <a:cs typeface="Poppins"/>
                <a:sym typeface="Poppins"/>
              </a:rPr>
              <a:t>From Sept 2016 to Nov 2017, number of order tend to increase. Largest increment happened from Oct 2017 to Nov 2017 (need investigation), but it decreases in Dec 2017. Start from Jan 2018, number of order increases from last month, but until Aug 2018, they tend to decrease slowly.</a:t>
            </a:r>
            <a:endParaRPr sz="1000">
              <a:solidFill>
                <a:srgbClr val="020E50"/>
              </a:solidFill>
              <a:latin typeface="Poppins"/>
              <a:ea typeface="Poppins"/>
              <a:cs typeface="Poppins"/>
              <a:sym typeface="Poppins"/>
            </a:endParaRPr>
          </a:p>
        </p:txBody>
      </p:sp>
      <p:sp>
        <p:nvSpPr>
          <p:cNvPr id="185" name="Google Shape;185;p32"/>
          <p:cNvSpPr txBox="1"/>
          <p:nvPr/>
        </p:nvSpPr>
        <p:spPr>
          <a:xfrm>
            <a:off x="4631973" y="4086100"/>
            <a:ext cx="4457700" cy="818400"/>
          </a:xfrm>
          <a:prstGeom prst="rect">
            <a:avLst/>
          </a:prstGeom>
          <a:noFill/>
          <a:ln>
            <a:noFill/>
          </a:ln>
        </p:spPr>
        <p:txBody>
          <a:bodyPr anchorCtr="0" anchor="t" bIns="34275" lIns="68575" spcFirstLastPara="1" rIns="68575" wrap="square" tIns="34275">
            <a:spAutoFit/>
          </a:bodyPr>
          <a:lstStyle/>
          <a:p>
            <a:pPr indent="0" lvl="0" marL="0" rtl="0" algn="just">
              <a:lnSpc>
                <a:spcPct val="115000"/>
              </a:lnSpc>
              <a:spcBef>
                <a:spcPts val="600"/>
              </a:spcBef>
              <a:spcAft>
                <a:spcPts val="0"/>
              </a:spcAft>
              <a:buNone/>
            </a:pPr>
            <a:r>
              <a:rPr lang="ko" sz="1000">
                <a:solidFill>
                  <a:srgbClr val="020E50"/>
                </a:solidFill>
                <a:latin typeface="Poppins"/>
                <a:ea typeface="Poppins"/>
                <a:cs typeface="Poppins"/>
                <a:sym typeface="Poppins"/>
              </a:rPr>
              <a:t>Average Order Value is quite stable for each month (around 110). AOV in Sept 2016 and Dec 2016 are fluctuate because total non-canceled or unavailable order is only one order. </a:t>
            </a:r>
            <a:endParaRPr sz="1000">
              <a:solidFill>
                <a:srgbClr val="020E50"/>
              </a:solidFill>
              <a:latin typeface="Poppins"/>
              <a:ea typeface="Poppins"/>
              <a:cs typeface="Poppins"/>
              <a:sym typeface="Poppins"/>
            </a:endParaRPr>
          </a:p>
          <a:p>
            <a:pPr indent="0" lvl="0" marL="0" marR="0" rtl="0" algn="just">
              <a:spcBef>
                <a:spcPts val="500"/>
              </a:spcBef>
              <a:spcAft>
                <a:spcPts val="0"/>
              </a:spcAft>
              <a:buNone/>
            </a:pPr>
            <a:r>
              <a:t/>
            </a:r>
            <a:endParaRPr sz="1000">
              <a:solidFill>
                <a:srgbClr val="020E50"/>
              </a:solidFill>
              <a:latin typeface="Poppins"/>
              <a:ea typeface="Poppins"/>
              <a:cs typeface="Poppins"/>
              <a:sym typeface="Poppins"/>
            </a:endParaRPr>
          </a:p>
        </p:txBody>
      </p:sp>
      <p:pic>
        <p:nvPicPr>
          <p:cNvPr id="186" name="Google Shape;186;p32"/>
          <p:cNvPicPr preferRelativeResize="0"/>
          <p:nvPr/>
        </p:nvPicPr>
        <p:blipFill rotWithShape="1">
          <a:blip r:embed="rId4">
            <a:alphaModFix/>
          </a:blip>
          <a:srcRect b="0" l="1700" r="0" t="4067"/>
          <a:stretch/>
        </p:blipFill>
        <p:spPr>
          <a:xfrm>
            <a:off x="62232" y="1303450"/>
            <a:ext cx="4513451" cy="2811350"/>
          </a:xfrm>
          <a:prstGeom prst="rect">
            <a:avLst/>
          </a:prstGeom>
          <a:noFill/>
          <a:ln>
            <a:noFill/>
          </a:ln>
        </p:spPr>
      </p:pic>
      <p:pic>
        <p:nvPicPr>
          <p:cNvPr id="187" name="Google Shape;187;p32"/>
          <p:cNvPicPr preferRelativeResize="0"/>
          <p:nvPr/>
        </p:nvPicPr>
        <p:blipFill rotWithShape="1">
          <a:blip r:embed="rId5">
            <a:alphaModFix/>
          </a:blip>
          <a:srcRect b="0" l="1816" r="0" t="3846"/>
          <a:stretch/>
        </p:blipFill>
        <p:spPr>
          <a:xfrm>
            <a:off x="4627225" y="1303450"/>
            <a:ext cx="4400101" cy="2811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3"/>
          <p:cNvPicPr preferRelativeResize="0"/>
          <p:nvPr/>
        </p:nvPicPr>
        <p:blipFill>
          <a:blip r:embed="rId3">
            <a:alphaModFix/>
          </a:blip>
          <a:stretch>
            <a:fillRect/>
          </a:stretch>
        </p:blipFill>
        <p:spPr>
          <a:xfrm>
            <a:off x="8167889" y="187039"/>
            <a:ext cx="760250" cy="760250"/>
          </a:xfrm>
          <a:prstGeom prst="rect">
            <a:avLst/>
          </a:prstGeom>
          <a:noFill/>
          <a:ln>
            <a:noFill/>
          </a:ln>
        </p:spPr>
      </p:pic>
      <p:sp>
        <p:nvSpPr>
          <p:cNvPr id="193" name="Google Shape;193;p33"/>
          <p:cNvSpPr/>
          <p:nvPr/>
        </p:nvSpPr>
        <p:spPr>
          <a:xfrm>
            <a:off x="7017587" y="1303442"/>
            <a:ext cx="22250" cy="1008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3"/>
          <p:cNvSpPr txBox="1"/>
          <p:nvPr/>
        </p:nvSpPr>
        <p:spPr>
          <a:xfrm>
            <a:off x="720000"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BUSINESS PERFORMANCE</a:t>
            </a:r>
            <a:endParaRPr b="1" sz="3200">
              <a:solidFill>
                <a:srgbClr val="020E50"/>
              </a:solidFill>
              <a:latin typeface="DM Sans"/>
              <a:ea typeface="DM Sans"/>
              <a:cs typeface="DM Sans"/>
              <a:sym typeface="DM Sans"/>
            </a:endParaRPr>
          </a:p>
        </p:txBody>
      </p:sp>
      <p:sp>
        <p:nvSpPr>
          <p:cNvPr id="195" name="Google Shape;195;p33"/>
          <p:cNvSpPr txBox="1"/>
          <p:nvPr/>
        </p:nvSpPr>
        <p:spPr>
          <a:xfrm>
            <a:off x="171771" y="845375"/>
            <a:ext cx="44001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1600">
                <a:solidFill>
                  <a:srgbClr val="020E50"/>
                </a:solidFill>
                <a:latin typeface="DM Sans"/>
                <a:ea typeface="DM Sans"/>
                <a:cs typeface="DM Sans"/>
                <a:sym typeface="DM Sans"/>
              </a:rPr>
              <a:t>Busiest Day in A Week</a:t>
            </a:r>
            <a:endParaRPr b="1" sz="1600">
              <a:solidFill>
                <a:srgbClr val="020E50"/>
              </a:solidFill>
              <a:latin typeface="DM Sans"/>
              <a:ea typeface="DM Sans"/>
              <a:cs typeface="DM Sans"/>
              <a:sym typeface="DM Sans"/>
            </a:endParaRPr>
          </a:p>
        </p:txBody>
      </p:sp>
      <p:sp>
        <p:nvSpPr>
          <p:cNvPr id="196" name="Google Shape;196;p33"/>
          <p:cNvSpPr txBox="1"/>
          <p:nvPr/>
        </p:nvSpPr>
        <p:spPr>
          <a:xfrm>
            <a:off x="4591371" y="845375"/>
            <a:ext cx="4400100" cy="5436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ko" sz="1600">
                <a:solidFill>
                  <a:srgbClr val="020E50"/>
                </a:solidFill>
                <a:latin typeface="DM Sans"/>
                <a:ea typeface="DM Sans"/>
                <a:cs typeface="DM Sans"/>
                <a:sym typeface="DM Sans"/>
              </a:rPr>
              <a:t>Busiest Hour in A Day</a:t>
            </a:r>
            <a:endParaRPr b="1" sz="1600">
              <a:solidFill>
                <a:srgbClr val="020E50"/>
              </a:solidFill>
              <a:latin typeface="DM Sans"/>
              <a:ea typeface="DM Sans"/>
              <a:cs typeface="DM Sans"/>
              <a:sym typeface="DM Sans"/>
            </a:endParaRPr>
          </a:p>
        </p:txBody>
      </p:sp>
      <p:sp>
        <p:nvSpPr>
          <p:cNvPr id="197" name="Google Shape;197;p33"/>
          <p:cNvSpPr txBox="1"/>
          <p:nvPr/>
        </p:nvSpPr>
        <p:spPr>
          <a:xfrm>
            <a:off x="15925" y="3705100"/>
            <a:ext cx="4564500" cy="1017300"/>
          </a:xfrm>
          <a:prstGeom prst="rect">
            <a:avLst/>
          </a:prstGeom>
          <a:noFill/>
          <a:ln>
            <a:noFill/>
          </a:ln>
        </p:spPr>
        <p:txBody>
          <a:bodyPr anchorCtr="0" anchor="t" bIns="34275" lIns="68575" spcFirstLastPara="1" rIns="68575" wrap="square" tIns="34275">
            <a:spAutoFit/>
          </a:bodyPr>
          <a:lstStyle/>
          <a:p>
            <a:pPr indent="0" lvl="0" marL="0" rtl="0" algn="just">
              <a:lnSpc>
                <a:spcPct val="115000"/>
              </a:lnSpc>
              <a:spcBef>
                <a:spcPts val="600"/>
              </a:spcBef>
              <a:spcAft>
                <a:spcPts val="500"/>
              </a:spcAft>
              <a:buNone/>
            </a:pPr>
            <a:r>
              <a:rPr lang="ko" sz="1100">
                <a:solidFill>
                  <a:srgbClr val="020E50"/>
                </a:solidFill>
                <a:latin typeface="Poppins"/>
                <a:ea typeface="Poppins"/>
                <a:cs typeface="Poppins"/>
                <a:sym typeface="Poppins"/>
              </a:rPr>
              <a:t>From 2016 to 2018, total order in weekday (Monday - Friday) is greater than weekend (Saturday &amp; Sunday). Which means that the customer tend to buy in weekday rather than weekend. Besides, Monday and Tuesday become the busiest days in a week for three years</a:t>
            </a:r>
            <a:r>
              <a:rPr lang="ko" sz="1100">
                <a:solidFill>
                  <a:srgbClr val="020E50"/>
                </a:solidFill>
                <a:latin typeface="Poppins"/>
                <a:ea typeface="Poppins"/>
                <a:cs typeface="Poppins"/>
                <a:sym typeface="Poppins"/>
              </a:rPr>
              <a:t>.</a:t>
            </a:r>
            <a:endParaRPr sz="1100">
              <a:solidFill>
                <a:srgbClr val="020E50"/>
              </a:solidFill>
              <a:latin typeface="Poppins"/>
              <a:ea typeface="Poppins"/>
              <a:cs typeface="Poppins"/>
              <a:sym typeface="Poppins"/>
            </a:endParaRPr>
          </a:p>
        </p:txBody>
      </p:sp>
      <p:sp>
        <p:nvSpPr>
          <p:cNvPr id="198" name="Google Shape;198;p33"/>
          <p:cNvSpPr txBox="1"/>
          <p:nvPr/>
        </p:nvSpPr>
        <p:spPr>
          <a:xfrm>
            <a:off x="4631973" y="3705100"/>
            <a:ext cx="4457700" cy="5772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ko" sz="1100">
                <a:solidFill>
                  <a:srgbClr val="020E50"/>
                </a:solidFill>
                <a:latin typeface="Poppins"/>
                <a:ea typeface="Poppins"/>
                <a:cs typeface="Poppins"/>
                <a:sym typeface="Poppins"/>
              </a:rPr>
              <a:t>From 2016 to 2018, most of the customers do purchase            in 10 AM to 11 PM. Highest total orders happened in 11-12 and 16-17.</a:t>
            </a:r>
            <a:endParaRPr sz="1000">
              <a:solidFill>
                <a:srgbClr val="020E50"/>
              </a:solidFill>
              <a:latin typeface="Poppins"/>
              <a:ea typeface="Poppins"/>
              <a:cs typeface="Poppins"/>
              <a:sym typeface="Poppins"/>
            </a:endParaRPr>
          </a:p>
        </p:txBody>
      </p:sp>
      <p:sp>
        <p:nvSpPr>
          <p:cNvPr id="199" name="Google Shape;199;p33"/>
          <p:cNvSpPr txBox="1"/>
          <p:nvPr/>
        </p:nvSpPr>
        <p:spPr>
          <a:xfrm>
            <a:off x="639373" y="4809832"/>
            <a:ext cx="8544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ko" sz="1000">
                <a:solidFill>
                  <a:srgbClr val="FF0000"/>
                </a:solidFill>
                <a:latin typeface="Roboto"/>
                <a:ea typeface="Roboto"/>
                <a:cs typeface="Roboto"/>
                <a:sym typeface="Roboto"/>
              </a:rPr>
              <a:t>*Busiest Day and Hour are based on number of order for three years.</a:t>
            </a:r>
            <a:endParaRPr b="1" i="1" sz="1000">
              <a:solidFill>
                <a:srgbClr val="FF0000"/>
              </a:solidFill>
              <a:latin typeface="Roboto"/>
              <a:ea typeface="Roboto"/>
              <a:cs typeface="Roboto"/>
              <a:sym typeface="Roboto"/>
            </a:endParaRPr>
          </a:p>
        </p:txBody>
      </p:sp>
      <p:pic>
        <p:nvPicPr>
          <p:cNvPr id="200" name="Google Shape;200;p33"/>
          <p:cNvPicPr preferRelativeResize="0"/>
          <p:nvPr/>
        </p:nvPicPr>
        <p:blipFill rotWithShape="1">
          <a:blip r:embed="rId4">
            <a:alphaModFix/>
          </a:blip>
          <a:srcRect b="0" l="2210" r="0" t="5979"/>
          <a:stretch/>
        </p:blipFill>
        <p:spPr>
          <a:xfrm>
            <a:off x="74950" y="1376186"/>
            <a:ext cx="4400100" cy="2314225"/>
          </a:xfrm>
          <a:prstGeom prst="rect">
            <a:avLst/>
          </a:prstGeom>
          <a:noFill/>
          <a:ln>
            <a:noFill/>
          </a:ln>
        </p:spPr>
      </p:pic>
      <p:pic>
        <p:nvPicPr>
          <p:cNvPr id="201" name="Google Shape;201;p33"/>
          <p:cNvPicPr preferRelativeResize="0"/>
          <p:nvPr/>
        </p:nvPicPr>
        <p:blipFill rotWithShape="1">
          <a:blip r:embed="rId5">
            <a:alphaModFix/>
          </a:blip>
          <a:srcRect b="0" l="2353" r="0" t="5642"/>
          <a:stretch/>
        </p:blipFill>
        <p:spPr>
          <a:xfrm>
            <a:off x="4533775" y="1377250"/>
            <a:ext cx="4457699" cy="231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4"/>
          <p:cNvPicPr preferRelativeResize="0"/>
          <p:nvPr/>
        </p:nvPicPr>
        <p:blipFill>
          <a:blip r:embed="rId3">
            <a:alphaModFix/>
          </a:blip>
          <a:stretch>
            <a:fillRect/>
          </a:stretch>
        </p:blipFill>
        <p:spPr>
          <a:xfrm>
            <a:off x="5872275" y="765470"/>
            <a:ext cx="3187501" cy="3725751"/>
          </a:xfrm>
          <a:prstGeom prst="rect">
            <a:avLst/>
          </a:prstGeom>
          <a:noFill/>
          <a:ln>
            <a:noFill/>
          </a:ln>
        </p:spPr>
      </p:pic>
      <p:pic>
        <p:nvPicPr>
          <p:cNvPr id="207" name="Google Shape;207;p34"/>
          <p:cNvPicPr preferRelativeResize="0"/>
          <p:nvPr/>
        </p:nvPicPr>
        <p:blipFill>
          <a:blip r:embed="rId4">
            <a:alphaModFix/>
          </a:blip>
          <a:stretch>
            <a:fillRect/>
          </a:stretch>
        </p:blipFill>
        <p:spPr>
          <a:xfrm>
            <a:off x="8167889" y="187039"/>
            <a:ext cx="760250" cy="760250"/>
          </a:xfrm>
          <a:prstGeom prst="rect">
            <a:avLst/>
          </a:prstGeom>
          <a:noFill/>
          <a:ln>
            <a:noFill/>
          </a:ln>
        </p:spPr>
      </p:pic>
      <p:sp>
        <p:nvSpPr>
          <p:cNvPr id="208" name="Google Shape;208;p34"/>
          <p:cNvSpPr/>
          <p:nvPr/>
        </p:nvSpPr>
        <p:spPr>
          <a:xfrm>
            <a:off x="7017587" y="1074842"/>
            <a:ext cx="22250" cy="10089"/>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txBox="1"/>
          <p:nvPr/>
        </p:nvSpPr>
        <p:spPr>
          <a:xfrm>
            <a:off x="616091" y="320938"/>
            <a:ext cx="770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3200">
                <a:solidFill>
                  <a:srgbClr val="020E50"/>
                </a:solidFill>
                <a:latin typeface="DM Sans"/>
                <a:ea typeface="DM Sans"/>
                <a:cs typeface="DM Sans"/>
                <a:sym typeface="DM Sans"/>
              </a:rPr>
              <a:t>OUR CUSTOMER</a:t>
            </a:r>
            <a:endParaRPr b="1" sz="3200">
              <a:solidFill>
                <a:srgbClr val="020E50"/>
              </a:solidFill>
              <a:latin typeface="DM Sans"/>
              <a:ea typeface="DM Sans"/>
              <a:cs typeface="DM Sans"/>
              <a:sym typeface="DM Sans"/>
            </a:endParaRPr>
          </a:p>
        </p:txBody>
      </p:sp>
      <p:cxnSp>
        <p:nvCxnSpPr>
          <p:cNvPr id="210" name="Google Shape;210;p34"/>
          <p:cNvCxnSpPr/>
          <p:nvPr/>
        </p:nvCxnSpPr>
        <p:spPr>
          <a:xfrm flipH="1" rot="10800000">
            <a:off x="1482448" y="1174195"/>
            <a:ext cx="5240400" cy="6900"/>
          </a:xfrm>
          <a:prstGeom prst="straightConnector1">
            <a:avLst/>
          </a:prstGeom>
          <a:noFill/>
          <a:ln cap="flat" cmpd="sng" w="38100">
            <a:solidFill>
              <a:schemeClr val="lt1"/>
            </a:solidFill>
            <a:prstDash val="solid"/>
            <a:round/>
            <a:headEnd len="med" w="med" type="none"/>
            <a:tailEnd len="med" w="med" type="none"/>
          </a:ln>
        </p:spPr>
      </p:cxnSp>
      <p:sp>
        <p:nvSpPr>
          <p:cNvPr id="211" name="Google Shape;211;p34"/>
          <p:cNvSpPr txBox="1"/>
          <p:nvPr/>
        </p:nvSpPr>
        <p:spPr>
          <a:xfrm>
            <a:off x="280796" y="1011532"/>
            <a:ext cx="1416300" cy="32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ko" sz="1300">
                <a:solidFill>
                  <a:srgbClr val="020E50"/>
                </a:solidFill>
                <a:latin typeface="Poppins"/>
                <a:ea typeface="Poppins"/>
                <a:cs typeface="Poppins"/>
                <a:sym typeface="Poppins"/>
              </a:rPr>
              <a:t>São Paulo</a:t>
            </a:r>
            <a:endParaRPr b="1" sz="1300">
              <a:solidFill>
                <a:srgbClr val="020E50"/>
              </a:solidFill>
              <a:latin typeface="Poppins"/>
              <a:ea typeface="Poppins"/>
              <a:cs typeface="Poppins"/>
              <a:sym typeface="Poppins"/>
            </a:endParaRPr>
          </a:p>
        </p:txBody>
      </p:sp>
      <p:cxnSp>
        <p:nvCxnSpPr>
          <p:cNvPr id="212" name="Google Shape;212;p34"/>
          <p:cNvCxnSpPr/>
          <p:nvPr/>
        </p:nvCxnSpPr>
        <p:spPr>
          <a:xfrm>
            <a:off x="2164773" y="1506677"/>
            <a:ext cx="4122000" cy="4500"/>
          </a:xfrm>
          <a:prstGeom prst="straightConnector1">
            <a:avLst/>
          </a:prstGeom>
          <a:noFill/>
          <a:ln cap="flat" cmpd="sng" w="38100">
            <a:solidFill>
              <a:schemeClr val="lt1"/>
            </a:solidFill>
            <a:prstDash val="solid"/>
            <a:round/>
            <a:headEnd len="med" w="med" type="none"/>
            <a:tailEnd len="med" w="med" type="none"/>
          </a:ln>
        </p:spPr>
      </p:cxnSp>
      <p:cxnSp>
        <p:nvCxnSpPr>
          <p:cNvPr id="213" name="Google Shape;213;p34"/>
          <p:cNvCxnSpPr/>
          <p:nvPr/>
        </p:nvCxnSpPr>
        <p:spPr>
          <a:xfrm flipH="1" rot="10800000">
            <a:off x="2774384" y="1805620"/>
            <a:ext cx="3436200" cy="2400"/>
          </a:xfrm>
          <a:prstGeom prst="straightConnector1">
            <a:avLst/>
          </a:prstGeom>
          <a:noFill/>
          <a:ln cap="flat" cmpd="sng" w="38100">
            <a:solidFill>
              <a:schemeClr val="lt1"/>
            </a:solidFill>
            <a:prstDash val="solid"/>
            <a:round/>
            <a:headEnd len="med" w="med" type="none"/>
            <a:tailEnd len="med" w="med" type="none"/>
          </a:ln>
        </p:spPr>
      </p:cxnSp>
      <p:cxnSp>
        <p:nvCxnSpPr>
          <p:cNvPr id="214" name="Google Shape;214;p34"/>
          <p:cNvCxnSpPr/>
          <p:nvPr/>
        </p:nvCxnSpPr>
        <p:spPr>
          <a:xfrm flipH="1" rot="10800000">
            <a:off x="3553700" y="2131125"/>
            <a:ext cx="2667300" cy="19800"/>
          </a:xfrm>
          <a:prstGeom prst="straightConnector1">
            <a:avLst/>
          </a:prstGeom>
          <a:noFill/>
          <a:ln cap="flat" cmpd="sng" w="38100">
            <a:solidFill>
              <a:schemeClr val="lt1"/>
            </a:solidFill>
            <a:prstDash val="solid"/>
            <a:round/>
            <a:headEnd len="med" w="med" type="none"/>
            <a:tailEnd len="med" w="med" type="none"/>
          </a:ln>
        </p:spPr>
      </p:cxnSp>
      <p:cxnSp>
        <p:nvCxnSpPr>
          <p:cNvPr id="215" name="Google Shape;215;p34"/>
          <p:cNvCxnSpPr/>
          <p:nvPr/>
        </p:nvCxnSpPr>
        <p:spPr>
          <a:xfrm flipH="1" rot="10800000">
            <a:off x="3761500" y="2431416"/>
            <a:ext cx="3138000" cy="24300"/>
          </a:xfrm>
          <a:prstGeom prst="straightConnector1">
            <a:avLst/>
          </a:prstGeom>
          <a:noFill/>
          <a:ln cap="flat" cmpd="sng" w="38100">
            <a:solidFill>
              <a:schemeClr val="lt1"/>
            </a:solidFill>
            <a:prstDash val="solid"/>
            <a:round/>
            <a:headEnd len="med" w="med" type="none"/>
            <a:tailEnd len="med" w="med" type="none"/>
          </a:ln>
        </p:spPr>
      </p:cxnSp>
      <p:cxnSp>
        <p:nvCxnSpPr>
          <p:cNvPr id="216" name="Google Shape;216;p34"/>
          <p:cNvCxnSpPr/>
          <p:nvPr/>
        </p:nvCxnSpPr>
        <p:spPr>
          <a:xfrm flipH="1" rot="10800000">
            <a:off x="4551225" y="2751275"/>
            <a:ext cx="2615100" cy="23100"/>
          </a:xfrm>
          <a:prstGeom prst="straightConnector1">
            <a:avLst/>
          </a:prstGeom>
          <a:noFill/>
          <a:ln cap="flat" cmpd="sng" w="38100">
            <a:solidFill>
              <a:schemeClr val="lt1"/>
            </a:solidFill>
            <a:prstDash val="solid"/>
            <a:round/>
            <a:headEnd len="med" w="med" type="none"/>
            <a:tailEnd len="med" w="med" type="none"/>
          </a:ln>
        </p:spPr>
      </p:cxnSp>
      <p:cxnSp>
        <p:nvCxnSpPr>
          <p:cNvPr id="217" name="Google Shape;217;p34"/>
          <p:cNvCxnSpPr/>
          <p:nvPr/>
        </p:nvCxnSpPr>
        <p:spPr>
          <a:xfrm flipH="1" rot="10800000">
            <a:off x="4675900" y="3056016"/>
            <a:ext cx="2916600" cy="9300"/>
          </a:xfrm>
          <a:prstGeom prst="straightConnector1">
            <a:avLst/>
          </a:prstGeom>
          <a:noFill/>
          <a:ln cap="flat" cmpd="sng" w="38100">
            <a:solidFill>
              <a:schemeClr val="lt1"/>
            </a:solidFill>
            <a:prstDash val="solid"/>
            <a:round/>
            <a:headEnd len="med" w="med" type="none"/>
            <a:tailEnd len="med" w="med" type="none"/>
          </a:ln>
        </p:spPr>
      </p:cxnSp>
      <p:cxnSp>
        <p:nvCxnSpPr>
          <p:cNvPr id="218" name="Google Shape;218;p34"/>
          <p:cNvCxnSpPr/>
          <p:nvPr/>
        </p:nvCxnSpPr>
        <p:spPr>
          <a:xfrm flipH="1" rot="10800000">
            <a:off x="5413664" y="3387325"/>
            <a:ext cx="2192400" cy="10500"/>
          </a:xfrm>
          <a:prstGeom prst="straightConnector1">
            <a:avLst/>
          </a:prstGeom>
          <a:noFill/>
          <a:ln cap="flat" cmpd="sng" w="38100">
            <a:solidFill>
              <a:schemeClr val="lt1"/>
            </a:solidFill>
            <a:prstDash val="solid"/>
            <a:round/>
            <a:headEnd len="med" w="med" type="none"/>
            <a:tailEnd len="med" w="med" type="none"/>
          </a:ln>
        </p:spPr>
      </p:cxnSp>
      <p:cxnSp>
        <p:nvCxnSpPr>
          <p:cNvPr id="219" name="Google Shape;219;p34"/>
          <p:cNvCxnSpPr/>
          <p:nvPr/>
        </p:nvCxnSpPr>
        <p:spPr>
          <a:xfrm flipH="1" rot="10800000">
            <a:off x="5683825" y="3719845"/>
            <a:ext cx="1880700" cy="10500"/>
          </a:xfrm>
          <a:prstGeom prst="straightConnector1">
            <a:avLst/>
          </a:prstGeom>
          <a:noFill/>
          <a:ln cap="flat" cmpd="sng" w="38100">
            <a:solidFill>
              <a:schemeClr val="lt1"/>
            </a:solidFill>
            <a:prstDash val="solid"/>
            <a:round/>
            <a:headEnd len="med" w="med" type="none"/>
            <a:tailEnd len="med" w="med" type="none"/>
          </a:ln>
        </p:spPr>
      </p:cxnSp>
      <p:cxnSp>
        <p:nvCxnSpPr>
          <p:cNvPr id="220" name="Google Shape;220;p34"/>
          <p:cNvCxnSpPr/>
          <p:nvPr/>
        </p:nvCxnSpPr>
        <p:spPr>
          <a:xfrm>
            <a:off x="5829300" y="4073225"/>
            <a:ext cx="1534800" cy="4500"/>
          </a:xfrm>
          <a:prstGeom prst="straightConnector1">
            <a:avLst/>
          </a:prstGeom>
          <a:noFill/>
          <a:ln cap="flat" cmpd="sng" w="38100">
            <a:solidFill>
              <a:schemeClr val="lt1"/>
            </a:solidFill>
            <a:prstDash val="solid"/>
            <a:round/>
            <a:headEnd len="med" w="med" type="none"/>
            <a:tailEnd len="med" w="med" type="none"/>
          </a:ln>
        </p:spPr>
      </p:cxnSp>
      <p:sp>
        <p:nvSpPr>
          <p:cNvPr id="221" name="Google Shape;221;p34"/>
          <p:cNvSpPr txBox="1"/>
          <p:nvPr/>
        </p:nvSpPr>
        <p:spPr>
          <a:xfrm>
            <a:off x="477989" y="1163925"/>
            <a:ext cx="54312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(42.56% of customer, ARPC = 107)</a:t>
            </a:r>
            <a:endParaRPr i="1" sz="1000">
              <a:solidFill>
                <a:srgbClr val="FF0000"/>
              </a:solidFill>
              <a:latin typeface="Poppins"/>
              <a:ea typeface="Poppins"/>
              <a:cs typeface="Poppins"/>
              <a:sym typeface="Poppins"/>
            </a:endParaRPr>
          </a:p>
        </p:txBody>
      </p:sp>
      <p:sp>
        <p:nvSpPr>
          <p:cNvPr id="222" name="Google Shape;222;p34"/>
          <p:cNvSpPr txBox="1"/>
          <p:nvPr/>
        </p:nvSpPr>
        <p:spPr>
          <a:xfrm>
            <a:off x="831514" y="1361359"/>
            <a:ext cx="1416300" cy="321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ko" sz="1300">
                <a:solidFill>
                  <a:srgbClr val="020E50"/>
                </a:solidFill>
                <a:latin typeface="Poppins"/>
                <a:ea typeface="Poppins"/>
                <a:cs typeface="Poppins"/>
                <a:sym typeface="Poppins"/>
              </a:rPr>
              <a:t>Rio de Janeiro</a:t>
            </a:r>
            <a:endParaRPr b="1" sz="1300">
              <a:solidFill>
                <a:srgbClr val="020E50"/>
              </a:solidFill>
              <a:latin typeface="Poppins"/>
              <a:ea typeface="Poppins"/>
              <a:cs typeface="Poppins"/>
              <a:sym typeface="Poppins"/>
            </a:endParaRPr>
          </a:p>
        </p:txBody>
      </p:sp>
      <p:sp>
        <p:nvSpPr>
          <p:cNvPr id="223" name="Google Shape;223;p34"/>
          <p:cNvSpPr txBox="1"/>
          <p:nvPr/>
        </p:nvSpPr>
        <p:spPr>
          <a:xfrm>
            <a:off x="838207" y="1482580"/>
            <a:ext cx="54312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(12.91% of customer, ARPC = 120.52)</a:t>
            </a:r>
            <a:endParaRPr i="1" sz="1000">
              <a:solidFill>
                <a:srgbClr val="FF0000"/>
              </a:solidFill>
              <a:latin typeface="Poppins"/>
              <a:ea typeface="Poppins"/>
              <a:cs typeface="Poppins"/>
              <a:sym typeface="Poppins"/>
            </a:endParaRPr>
          </a:p>
        </p:txBody>
      </p:sp>
      <p:sp>
        <p:nvSpPr>
          <p:cNvPr id="224" name="Google Shape;224;p34"/>
          <p:cNvSpPr txBox="1"/>
          <p:nvPr/>
        </p:nvSpPr>
        <p:spPr>
          <a:xfrm>
            <a:off x="1441114" y="1666159"/>
            <a:ext cx="1416300" cy="321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ko" sz="1300">
                <a:solidFill>
                  <a:srgbClr val="020E50"/>
                </a:solidFill>
                <a:latin typeface="Poppins"/>
                <a:ea typeface="Poppins"/>
                <a:cs typeface="Poppins"/>
                <a:sym typeface="Poppins"/>
              </a:rPr>
              <a:t> Minas Gerais</a:t>
            </a:r>
            <a:endParaRPr b="1" sz="1300">
              <a:solidFill>
                <a:srgbClr val="020E50"/>
              </a:solidFill>
              <a:latin typeface="Poppins"/>
              <a:ea typeface="Poppins"/>
              <a:cs typeface="Poppins"/>
              <a:sym typeface="Poppins"/>
            </a:endParaRPr>
          </a:p>
        </p:txBody>
      </p:sp>
      <p:sp>
        <p:nvSpPr>
          <p:cNvPr id="225" name="Google Shape;225;p34"/>
          <p:cNvSpPr txBox="1"/>
          <p:nvPr/>
        </p:nvSpPr>
        <p:spPr>
          <a:xfrm>
            <a:off x="1447807" y="1787380"/>
            <a:ext cx="54312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(11.76% of customer, ARPC = 121.06)</a:t>
            </a:r>
            <a:endParaRPr i="1" sz="1000">
              <a:solidFill>
                <a:srgbClr val="FF0000"/>
              </a:solidFill>
              <a:latin typeface="Poppins"/>
              <a:ea typeface="Poppins"/>
              <a:cs typeface="Poppins"/>
              <a:sym typeface="Poppins"/>
            </a:endParaRPr>
          </a:p>
        </p:txBody>
      </p:sp>
      <p:sp>
        <p:nvSpPr>
          <p:cNvPr id="226" name="Google Shape;226;p34"/>
          <p:cNvSpPr txBox="1"/>
          <p:nvPr/>
        </p:nvSpPr>
        <p:spPr>
          <a:xfrm>
            <a:off x="1918866" y="2009048"/>
            <a:ext cx="1891200" cy="321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ko" sz="1300">
                <a:solidFill>
                  <a:srgbClr val="020E50"/>
                </a:solidFill>
                <a:latin typeface="Poppins"/>
                <a:ea typeface="Poppins"/>
                <a:cs typeface="Poppins"/>
                <a:sym typeface="Poppins"/>
              </a:rPr>
              <a:t>Rio Grande do Sul</a:t>
            </a:r>
            <a:endParaRPr b="1" sz="1300">
              <a:solidFill>
                <a:srgbClr val="020E50"/>
              </a:solidFill>
              <a:latin typeface="Poppins"/>
              <a:ea typeface="Poppins"/>
              <a:cs typeface="Poppins"/>
              <a:sym typeface="Poppins"/>
            </a:endParaRPr>
          </a:p>
        </p:txBody>
      </p:sp>
      <p:sp>
        <p:nvSpPr>
          <p:cNvPr id="227" name="Google Shape;227;p34"/>
          <p:cNvSpPr txBox="1"/>
          <p:nvPr/>
        </p:nvSpPr>
        <p:spPr>
          <a:xfrm>
            <a:off x="1915397" y="2140666"/>
            <a:ext cx="26532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(5.5% of customer, ARPC = 121.88)</a:t>
            </a:r>
            <a:endParaRPr i="1" sz="1000">
              <a:solidFill>
                <a:srgbClr val="FF0000"/>
              </a:solidFill>
              <a:latin typeface="Poppins"/>
              <a:ea typeface="Poppins"/>
              <a:cs typeface="Poppins"/>
              <a:sym typeface="Poppins"/>
            </a:endParaRPr>
          </a:p>
        </p:txBody>
      </p:sp>
      <p:sp>
        <p:nvSpPr>
          <p:cNvPr id="228" name="Google Shape;228;p34"/>
          <p:cNvSpPr txBox="1"/>
          <p:nvPr/>
        </p:nvSpPr>
        <p:spPr>
          <a:xfrm>
            <a:off x="2748496" y="2316105"/>
            <a:ext cx="1416300" cy="321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ko" sz="1300">
                <a:solidFill>
                  <a:srgbClr val="020E50"/>
                </a:solidFill>
                <a:latin typeface="Poppins"/>
                <a:ea typeface="Poppins"/>
                <a:cs typeface="Poppins"/>
                <a:sym typeface="Poppins"/>
              </a:rPr>
              <a:t>Paraná</a:t>
            </a:r>
            <a:endParaRPr b="1" sz="1300">
              <a:solidFill>
                <a:srgbClr val="020E50"/>
              </a:solidFill>
              <a:latin typeface="Poppins"/>
              <a:ea typeface="Poppins"/>
              <a:cs typeface="Poppins"/>
              <a:sym typeface="Poppins"/>
            </a:endParaRPr>
          </a:p>
        </p:txBody>
      </p:sp>
      <p:sp>
        <p:nvSpPr>
          <p:cNvPr id="229" name="Google Shape;229;p34"/>
          <p:cNvSpPr txBox="1"/>
          <p:nvPr/>
        </p:nvSpPr>
        <p:spPr>
          <a:xfrm>
            <a:off x="2758651" y="2426925"/>
            <a:ext cx="26931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(5.06% of customer, ARPC = 116.6)</a:t>
            </a:r>
            <a:endParaRPr i="1" sz="1000">
              <a:solidFill>
                <a:srgbClr val="FF0000"/>
              </a:solidFill>
              <a:latin typeface="Poppins"/>
              <a:ea typeface="Poppins"/>
              <a:cs typeface="Poppins"/>
              <a:sym typeface="Poppins"/>
            </a:endParaRPr>
          </a:p>
        </p:txBody>
      </p:sp>
      <p:sp>
        <p:nvSpPr>
          <p:cNvPr id="230" name="Google Shape;230;p34"/>
          <p:cNvSpPr txBox="1"/>
          <p:nvPr/>
        </p:nvSpPr>
        <p:spPr>
          <a:xfrm>
            <a:off x="3079175" y="2611725"/>
            <a:ext cx="1513500" cy="32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ko" sz="1300">
                <a:solidFill>
                  <a:srgbClr val="020E50"/>
                </a:solidFill>
                <a:latin typeface="Poppins"/>
                <a:ea typeface="Poppins"/>
                <a:cs typeface="Poppins"/>
                <a:sym typeface="Poppins"/>
              </a:rPr>
              <a:t>Santa Catarina</a:t>
            </a:r>
            <a:endParaRPr b="1" sz="1300">
              <a:solidFill>
                <a:srgbClr val="020E50"/>
              </a:solidFill>
              <a:latin typeface="Poppins"/>
              <a:ea typeface="Poppins"/>
              <a:cs typeface="Poppins"/>
              <a:sym typeface="Poppins"/>
            </a:endParaRPr>
          </a:p>
        </p:txBody>
      </p:sp>
      <p:sp>
        <p:nvSpPr>
          <p:cNvPr id="231" name="Google Shape;231;p34"/>
          <p:cNvSpPr txBox="1"/>
          <p:nvPr/>
        </p:nvSpPr>
        <p:spPr>
          <a:xfrm>
            <a:off x="3110358" y="2753734"/>
            <a:ext cx="28404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(3.64% of customer, ARPC = 124.64)</a:t>
            </a:r>
            <a:endParaRPr i="1" sz="1000">
              <a:solidFill>
                <a:srgbClr val="FF0000"/>
              </a:solidFill>
              <a:latin typeface="Poppins"/>
              <a:ea typeface="Poppins"/>
              <a:cs typeface="Poppins"/>
              <a:sym typeface="Poppins"/>
            </a:endParaRPr>
          </a:p>
        </p:txBody>
      </p:sp>
      <p:sp>
        <p:nvSpPr>
          <p:cNvPr id="232" name="Google Shape;232;p34"/>
          <p:cNvSpPr txBox="1"/>
          <p:nvPr/>
        </p:nvSpPr>
        <p:spPr>
          <a:xfrm>
            <a:off x="3491587" y="2906141"/>
            <a:ext cx="1416300" cy="32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ko" sz="1300">
                <a:solidFill>
                  <a:srgbClr val="020E50"/>
                </a:solidFill>
                <a:latin typeface="Poppins"/>
                <a:ea typeface="Poppins"/>
                <a:cs typeface="Poppins"/>
                <a:sym typeface="Poppins"/>
              </a:rPr>
              <a:t>Bahia</a:t>
            </a:r>
            <a:endParaRPr b="1" sz="1300">
              <a:solidFill>
                <a:srgbClr val="020E50"/>
              </a:solidFill>
              <a:latin typeface="Poppins"/>
              <a:ea typeface="Poppins"/>
              <a:cs typeface="Poppins"/>
              <a:sym typeface="Poppins"/>
            </a:endParaRPr>
          </a:p>
        </p:txBody>
      </p:sp>
      <p:sp>
        <p:nvSpPr>
          <p:cNvPr id="233" name="Google Shape;233;p34"/>
          <p:cNvSpPr txBox="1"/>
          <p:nvPr/>
        </p:nvSpPr>
        <p:spPr>
          <a:xfrm>
            <a:off x="3861974" y="3058525"/>
            <a:ext cx="28404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(3.34% of customer, ARPC = 124.49)</a:t>
            </a:r>
            <a:endParaRPr i="1" sz="1000">
              <a:solidFill>
                <a:srgbClr val="FF0000"/>
              </a:solidFill>
              <a:latin typeface="Poppins"/>
              <a:ea typeface="Poppins"/>
              <a:cs typeface="Poppins"/>
              <a:sym typeface="Poppins"/>
            </a:endParaRPr>
          </a:p>
        </p:txBody>
      </p:sp>
      <p:sp>
        <p:nvSpPr>
          <p:cNvPr id="234" name="Google Shape;234;p34"/>
          <p:cNvSpPr txBox="1"/>
          <p:nvPr/>
        </p:nvSpPr>
        <p:spPr>
          <a:xfrm>
            <a:off x="3894622" y="3231734"/>
            <a:ext cx="1588200" cy="321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ko" sz="1300">
                <a:solidFill>
                  <a:srgbClr val="020E50"/>
                </a:solidFill>
                <a:latin typeface="Poppins"/>
                <a:ea typeface="Poppins"/>
                <a:cs typeface="Poppins"/>
                <a:sym typeface="Poppins"/>
              </a:rPr>
              <a:t>Distrito Federal</a:t>
            </a:r>
            <a:endParaRPr b="1" sz="1300">
              <a:solidFill>
                <a:srgbClr val="020E50"/>
              </a:solidFill>
              <a:latin typeface="Poppins"/>
              <a:ea typeface="Poppins"/>
              <a:cs typeface="Poppins"/>
              <a:sym typeface="Poppins"/>
            </a:endParaRPr>
          </a:p>
        </p:txBody>
      </p:sp>
      <p:sp>
        <p:nvSpPr>
          <p:cNvPr id="235" name="Google Shape;235;p34"/>
          <p:cNvSpPr txBox="1"/>
          <p:nvPr/>
        </p:nvSpPr>
        <p:spPr>
          <a:xfrm>
            <a:off x="3969336" y="3394500"/>
            <a:ext cx="25596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(2.16% of customer, ARPC = 118.63)</a:t>
            </a:r>
            <a:endParaRPr i="1" sz="1000">
              <a:solidFill>
                <a:srgbClr val="FF0000"/>
              </a:solidFill>
              <a:latin typeface="Poppins"/>
              <a:ea typeface="Poppins"/>
              <a:cs typeface="Poppins"/>
              <a:sym typeface="Poppins"/>
            </a:endParaRPr>
          </a:p>
        </p:txBody>
      </p:sp>
      <p:sp>
        <p:nvSpPr>
          <p:cNvPr id="236" name="Google Shape;236;p34"/>
          <p:cNvSpPr txBox="1"/>
          <p:nvPr/>
        </p:nvSpPr>
        <p:spPr>
          <a:xfrm>
            <a:off x="4315932" y="3598868"/>
            <a:ext cx="1416300" cy="321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ko" sz="1300">
                <a:solidFill>
                  <a:srgbClr val="020E50"/>
                </a:solidFill>
                <a:latin typeface="Poppins"/>
                <a:ea typeface="Poppins"/>
                <a:cs typeface="Poppins"/>
                <a:sym typeface="Poppins"/>
              </a:rPr>
              <a:t>Espírito Santo</a:t>
            </a:r>
            <a:endParaRPr b="1" sz="1300">
              <a:solidFill>
                <a:srgbClr val="020E50"/>
              </a:solidFill>
              <a:latin typeface="Poppins"/>
              <a:ea typeface="Poppins"/>
              <a:cs typeface="Poppins"/>
              <a:sym typeface="Poppins"/>
            </a:endParaRPr>
          </a:p>
        </p:txBody>
      </p:sp>
      <p:sp>
        <p:nvSpPr>
          <p:cNvPr id="237" name="Google Shape;237;p34"/>
          <p:cNvSpPr txBox="1"/>
          <p:nvPr/>
        </p:nvSpPr>
        <p:spPr>
          <a:xfrm>
            <a:off x="4294921" y="3730475"/>
            <a:ext cx="25596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(2.06% of customer, ARPC = 119.02)</a:t>
            </a:r>
            <a:endParaRPr i="1" sz="1000">
              <a:solidFill>
                <a:srgbClr val="FF0000"/>
              </a:solidFill>
              <a:latin typeface="Poppins"/>
              <a:ea typeface="Poppins"/>
              <a:cs typeface="Poppins"/>
              <a:sym typeface="Poppins"/>
            </a:endParaRPr>
          </a:p>
        </p:txBody>
      </p:sp>
      <p:sp>
        <p:nvSpPr>
          <p:cNvPr id="238" name="Google Shape;238;p34"/>
          <p:cNvSpPr txBox="1"/>
          <p:nvPr/>
        </p:nvSpPr>
        <p:spPr>
          <a:xfrm>
            <a:off x="5140278" y="3924450"/>
            <a:ext cx="1416300" cy="321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ko" sz="1300">
                <a:solidFill>
                  <a:srgbClr val="020E50"/>
                </a:solidFill>
                <a:latin typeface="Poppins"/>
                <a:ea typeface="Poppins"/>
                <a:cs typeface="Poppins"/>
                <a:sym typeface="Poppins"/>
              </a:rPr>
              <a:t>Goiás</a:t>
            </a:r>
            <a:endParaRPr b="1" sz="1300">
              <a:solidFill>
                <a:srgbClr val="020E50"/>
              </a:solidFill>
              <a:latin typeface="Poppins"/>
              <a:ea typeface="Poppins"/>
              <a:cs typeface="Poppins"/>
              <a:sym typeface="Poppins"/>
            </a:endParaRPr>
          </a:p>
        </p:txBody>
      </p:sp>
      <p:sp>
        <p:nvSpPr>
          <p:cNvPr id="239" name="Google Shape;239;p34"/>
          <p:cNvSpPr txBox="1"/>
          <p:nvPr/>
        </p:nvSpPr>
        <p:spPr>
          <a:xfrm>
            <a:off x="5126198" y="4066441"/>
            <a:ext cx="2334600" cy="321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ko" sz="1000">
                <a:solidFill>
                  <a:srgbClr val="FF0000"/>
                </a:solidFill>
                <a:latin typeface="Poppins"/>
                <a:ea typeface="Poppins"/>
                <a:cs typeface="Poppins"/>
                <a:sym typeface="Poppins"/>
              </a:rPr>
              <a:t>(2.01% of customer, ARPC = 121.6)</a:t>
            </a:r>
            <a:endParaRPr i="1" sz="1000">
              <a:solidFill>
                <a:srgbClr val="FF0000"/>
              </a:solidFill>
              <a:latin typeface="Poppins"/>
              <a:ea typeface="Poppins"/>
              <a:cs typeface="Poppins"/>
              <a:sym typeface="Poppins"/>
            </a:endParaRPr>
          </a:p>
        </p:txBody>
      </p:sp>
      <p:sp>
        <p:nvSpPr>
          <p:cNvPr id="240" name="Google Shape;240;p34"/>
          <p:cNvSpPr txBox="1"/>
          <p:nvPr/>
        </p:nvSpPr>
        <p:spPr>
          <a:xfrm>
            <a:off x="102493" y="654877"/>
            <a:ext cx="4937100" cy="54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b="1" lang="ko" sz="1700" u="sng">
                <a:solidFill>
                  <a:srgbClr val="020E50"/>
                </a:solidFill>
                <a:latin typeface="DM Sans"/>
                <a:ea typeface="DM Sans"/>
                <a:cs typeface="DM Sans"/>
                <a:sym typeface="DM Sans"/>
              </a:rPr>
              <a:t>Top 10 States with Most Customer</a:t>
            </a:r>
            <a:endParaRPr b="1" sz="1700" u="sng">
              <a:solidFill>
                <a:srgbClr val="020E50"/>
              </a:solidFill>
              <a:latin typeface="DM Sans"/>
              <a:ea typeface="DM Sans"/>
              <a:cs typeface="DM Sans"/>
              <a:sym typeface="DM Sans"/>
            </a:endParaRPr>
          </a:p>
        </p:txBody>
      </p:sp>
      <p:sp>
        <p:nvSpPr>
          <p:cNvPr id="241" name="Google Shape;241;p34"/>
          <p:cNvSpPr txBox="1"/>
          <p:nvPr/>
        </p:nvSpPr>
        <p:spPr>
          <a:xfrm>
            <a:off x="-125" y="4414975"/>
            <a:ext cx="9144000" cy="7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ko" sz="1150">
                <a:solidFill>
                  <a:srgbClr val="020E50"/>
                </a:solidFill>
                <a:latin typeface="Roboto"/>
                <a:ea typeface="Roboto"/>
                <a:cs typeface="Roboto"/>
                <a:sym typeface="Roboto"/>
              </a:rPr>
              <a:t>Our customers come from </a:t>
            </a:r>
            <a:r>
              <a:rPr b="1" lang="ko" sz="1150">
                <a:solidFill>
                  <a:srgbClr val="020E50"/>
                </a:solidFill>
                <a:latin typeface="Roboto"/>
                <a:ea typeface="Roboto"/>
                <a:cs typeface="Roboto"/>
                <a:sym typeface="Roboto"/>
              </a:rPr>
              <a:t>27</a:t>
            </a:r>
            <a:r>
              <a:rPr lang="ko" sz="1150">
                <a:solidFill>
                  <a:srgbClr val="020E50"/>
                </a:solidFill>
                <a:latin typeface="Roboto"/>
                <a:ea typeface="Roboto"/>
                <a:cs typeface="Roboto"/>
                <a:sym typeface="Roboto"/>
              </a:rPr>
              <a:t> different states, but </a:t>
            </a:r>
            <a:r>
              <a:rPr b="1" lang="ko" sz="1150">
                <a:solidFill>
                  <a:srgbClr val="020E50"/>
                </a:solidFill>
                <a:latin typeface="Roboto"/>
                <a:ea typeface="Roboto"/>
                <a:cs typeface="Roboto"/>
                <a:sym typeface="Roboto"/>
              </a:rPr>
              <a:t>91%</a:t>
            </a:r>
            <a:r>
              <a:rPr lang="ko" sz="1150">
                <a:solidFill>
                  <a:srgbClr val="020E50"/>
                </a:solidFill>
                <a:latin typeface="Roboto"/>
                <a:ea typeface="Roboto"/>
                <a:cs typeface="Roboto"/>
                <a:sym typeface="Roboto"/>
              </a:rPr>
              <a:t> of our customers come from </a:t>
            </a:r>
            <a:r>
              <a:rPr b="1" lang="ko" sz="1150">
                <a:solidFill>
                  <a:srgbClr val="020E50"/>
                </a:solidFill>
                <a:latin typeface="Roboto"/>
                <a:ea typeface="Roboto"/>
                <a:cs typeface="Roboto"/>
                <a:sym typeface="Roboto"/>
              </a:rPr>
              <a:t>Top 10 States</a:t>
            </a:r>
            <a:r>
              <a:rPr lang="ko" sz="1150">
                <a:solidFill>
                  <a:srgbClr val="020E50"/>
                </a:solidFill>
                <a:latin typeface="Roboto"/>
                <a:ea typeface="Roboto"/>
                <a:cs typeface="Roboto"/>
                <a:sym typeface="Roboto"/>
              </a:rPr>
              <a:t> above. Although </a:t>
            </a:r>
            <a:r>
              <a:rPr lang="ko" sz="1150">
                <a:solidFill>
                  <a:srgbClr val="020E50"/>
                </a:solidFill>
                <a:latin typeface="Roboto"/>
                <a:ea typeface="Roboto"/>
                <a:cs typeface="Roboto"/>
                <a:sym typeface="Roboto"/>
              </a:rPr>
              <a:t>São Paulo has the biggest percentage of customers, the Average Revenue per Country is the lowest among the other 26 states. </a:t>
            </a:r>
            <a:endParaRPr sz="1150">
              <a:solidFill>
                <a:srgbClr val="020E50"/>
              </a:solidFill>
              <a:latin typeface="Roboto"/>
              <a:ea typeface="Roboto"/>
              <a:cs typeface="Roboto"/>
              <a:sym typeface="Roboto"/>
            </a:endParaRPr>
          </a:p>
          <a:p>
            <a:pPr indent="0" lvl="0" marL="0" rtl="0" algn="just">
              <a:spcBef>
                <a:spcPts val="0"/>
              </a:spcBef>
              <a:spcAft>
                <a:spcPts val="0"/>
              </a:spcAft>
              <a:buNone/>
            </a:pPr>
            <a:r>
              <a:rPr lang="ko" sz="1150">
                <a:solidFill>
                  <a:srgbClr val="020E50"/>
                </a:solidFill>
                <a:latin typeface="Roboto"/>
                <a:ea typeface="Roboto"/>
                <a:cs typeface="Roboto"/>
                <a:sym typeface="Roboto"/>
              </a:rPr>
              <a:t>There are 4 payment methods, but most of our customers love to pay with </a:t>
            </a:r>
            <a:r>
              <a:rPr b="1" lang="ko" sz="1150">
                <a:solidFill>
                  <a:srgbClr val="020E50"/>
                </a:solidFill>
                <a:latin typeface="Roboto"/>
                <a:ea typeface="Roboto"/>
                <a:cs typeface="Roboto"/>
                <a:sym typeface="Roboto"/>
              </a:rPr>
              <a:t>credit card</a:t>
            </a:r>
            <a:r>
              <a:rPr lang="ko" sz="1150">
                <a:solidFill>
                  <a:srgbClr val="020E50"/>
                </a:solidFill>
                <a:latin typeface="Roboto"/>
                <a:ea typeface="Roboto"/>
                <a:cs typeface="Roboto"/>
                <a:sym typeface="Roboto"/>
              </a:rPr>
              <a:t> and </a:t>
            </a:r>
            <a:r>
              <a:rPr b="1" lang="ko" sz="1150">
                <a:solidFill>
                  <a:srgbClr val="020E50"/>
                </a:solidFill>
                <a:latin typeface="Roboto"/>
                <a:ea typeface="Roboto"/>
                <a:cs typeface="Roboto"/>
                <a:sym typeface="Roboto"/>
              </a:rPr>
              <a:t>boleto</a:t>
            </a:r>
            <a:r>
              <a:rPr lang="ko" sz="1150">
                <a:solidFill>
                  <a:srgbClr val="020E50"/>
                </a:solidFill>
                <a:latin typeface="Roboto"/>
                <a:ea typeface="Roboto"/>
                <a:cs typeface="Roboto"/>
                <a:sym typeface="Roboto"/>
              </a:rPr>
              <a:t>. (The others are voucher and debit card)</a:t>
            </a:r>
            <a:endParaRPr sz="1150">
              <a:solidFill>
                <a:srgbClr val="020E50"/>
              </a:solidFill>
              <a:latin typeface="Roboto"/>
              <a:ea typeface="Roboto"/>
              <a:cs typeface="Roboto"/>
              <a:sym typeface="Roboto"/>
            </a:endParaRPr>
          </a:p>
        </p:txBody>
      </p:sp>
      <p:pic>
        <p:nvPicPr>
          <p:cNvPr id="242" name="Google Shape;242;p34"/>
          <p:cNvPicPr preferRelativeResize="0"/>
          <p:nvPr/>
        </p:nvPicPr>
        <p:blipFill rotWithShape="1">
          <a:blip r:embed="rId5">
            <a:alphaModFix/>
          </a:blip>
          <a:srcRect b="24327" l="20229" r="22464" t="30837"/>
          <a:stretch/>
        </p:blipFill>
        <p:spPr>
          <a:xfrm>
            <a:off x="214775" y="3231723"/>
            <a:ext cx="2559601" cy="11258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